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1"/>
  </p:notesMasterIdLst>
  <p:sldIdLst>
    <p:sldId id="279" r:id="rId2"/>
    <p:sldId id="295" r:id="rId3"/>
    <p:sldId id="280" r:id="rId4"/>
    <p:sldId id="288" r:id="rId5"/>
    <p:sldId id="281" r:id="rId6"/>
    <p:sldId id="298" r:id="rId7"/>
    <p:sldId id="282" r:id="rId8"/>
    <p:sldId id="283" r:id="rId9"/>
    <p:sldId id="287" r:id="rId10"/>
    <p:sldId id="296" r:id="rId11"/>
    <p:sldId id="278" r:id="rId12"/>
    <p:sldId id="285" r:id="rId13"/>
    <p:sldId id="256" r:id="rId14"/>
    <p:sldId id="286" r:id="rId15"/>
    <p:sldId id="276" r:id="rId16"/>
    <p:sldId id="257" r:id="rId17"/>
    <p:sldId id="272" r:id="rId18"/>
    <p:sldId id="260" r:id="rId19"/>
    <p:sldId id="262" r:id="rId20"/>
    <p:sldId id="263" r:id="rId21"/>
    <p:sldId id="264" r:id="rId22"/>
    <p:sldId id="265" r:id="rId23"/>
    <p:sldId id="297" r:id="rId24"/>
    <p:sldId id="290" r:id="rId25"/>
    <p:sldId id="259" r:id="rId26"/>
    <p:sldId id="258" r:id="rId27"/>
    <p:sldId id="274" r:id="rId28"/>
    <p:sldId id="291" r:id="rId29"/>
    <p:sldId id="275" r:id="rId30"/>
    <p:sldId id="300" r:id="rId31"/>
    <p:sldId id="266" r:id="rId32"/>
    <p:sldId id="292" r:id="rId33"/>
    <p:sldId id="304" r:id="rId34"/>
    <p:sldId id="267" r:id="rId35"/>
    <p:sldId id="302" r:id="rId36"/>
    <p:sldId id="303" r:id="rId37"/>
    <p:sldId id="299" r:id="rId38"/>
    <p:sldId id="301" r:id="rId39"/>
    <p:sldId id="261" r:id="rId40"/>
  </p:sldIdLst>
  <p:sldSz cx="9144000" cy="6858000" type="screen4x3"/>
  <p:notesSz cx="6858000" cy="9144000"/>
  <p:custDataLst>
    <p:tags r:id="rId4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EFDE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A31659-7DE9-469D-A8B0-755BDCEE5AC4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1C93C6-CDCD-4EA0-9890-ED22E55F2218}">
      <dgm:prSet phldrT="[Text]"/>
      <dgm:spPr/>
      <dgm:t>
        <a:bodyPr/>
        <a:lstStyle/>
        <a:p>
          <a:r>
            <a:rPr lang="en-US" dirty="0" smtClean="0"/>
            <a:t>Self-Awareness</a:t>
          </a:r>
          <a:endParaRPr lang="en-US" dirty="0"/>
        </a:p>
      </dgm:t>
    </dgm:pt>
    <dgm:pt modelId="{611F5305-A7CB-4BCD-8735-2DFAB164099E}" type="parTrans" cxnId="{932D787B-B6AA-400F-B454-DE39D6AF12D9}">
      <dgm:prSet/>
      <dgm:spPr/>
      <dgm:t>
        <a:bodyPr/>
        <a:lstStyle/>
        <a:p>
          <a:endParaRPr lang="en-US"/>
        </a:p>
      </dgm:t>
    </dgm:pt>
    <dgm:pt modelId="{EB371B57-8257-4207-A9B1-8881691239CB}" type="sibTrans" cxnId="{932D787B-B6AA-400F-B454-DE39D6AF12D9}">
      <dgm:prSet/>
      <dgm:spPr/>
      <dgm:t>
        <a:bodyPr/>
        <a:lstStyle/>
        <a:p>
          <a:endParaRPr lang="en-US"/>
        </a:p>
      </dgm:t>
    </dgm:pt>
    <dgm:pt modelId="{C62AD827-CF2B-4E27-A5A3-0D42EF3C098A}">
      <dgm:prSet phldrT="[Text]"/>
      <dgm:spPr/>
      <dgm:t>
        <a:bodyPr/>
        <a:lstStyle/>
        <a:p>
          <a:r>
            <a:rPr lang="en-US" dirty="0" smtClean="0"/>
            <a:t>Social Awareness</a:t>
          </a:r>
          <a:endParaRPr lang="en-US" dirty="0"/>
        </a:p>
      </dgm:t>
    </dgm:pt>
    <dgm:pt modelId="{899C038E-7531-4122-AC0E-140F278E6C8F}" type="parTrans" cxnId="{AAD10F56-1980-44E7-B02E-A386B18E2F97}">
      <dgm:prSet/>
      <dgm:spPr/>
      <dgm:t>
        <a:bodyPr/>
        <a:lstStyle/>
        <a:p>
          <a:endParaRPr lang="en-US"/>
        </a:p>
      </dgm:t>
    </dgm:pt>
    <dgm:pt modelId="{BFCD966F-4EAD-463A-B9CE-8FD105417DAF}" type="sibTrans" cxnId="{AAD10F56-1980-44E7-B02E-A386B18E2F97}">
      <dgm:prSet/>
      <dgm:spPr/>
      <dgm:t>
        <a:bodyPr/>
        <a:lstStyle/>
        <a:p>
          <a:endParaRPr lang="en-US"/>
        </a:p>
      </dgm:t>
    </dgm:pt>
    <dgm:pt modelId="{82B537B0-C644-4AB6-91E4-597397DE35D8}">
      <dgm:prSet phldrT="[Text]"/>
      <dgm:spPr/>
      <dgm:t>
        <a:bodyPr/>
        <a:lstStyle/>
        <a:p>
          <a:r>
            <a:rPr lang="en-US" dirty="0" smtClean="0"/>
            <a:t>Self-Management</a:t>
          </a:r>
          <a:endParaRPr lang="en-US" dirty="0"/>
        </a:p>
      </dgm:t>
    </dgm:pt>
    <dgm:pt modelId="{D4E2604D-3E63-45CC-8331-1DDAB6EEF166}" type="parTrans" cxnId="{0595917A-A83F-4390-BEC7-D29151758301}">
      <dgm:prSet/>
      <dgm:spPr/>
      <dgm:t>
        <a:bodyPr/>
        <a:lstStyle/>
        <a:p>
          <a:endParaRPr lang="en-US"/>
        </a:p>
      </dgm:t>
    </dgm:pt>
    <dgm:pt modelId="{E9CB0537-8F9B-4CB7-8F99-F267E2D74D7E}" type="sibTrans" cxnId="{0595917A-A83F-4390-BEC7-D29151758301}">
      <dgm:prSet/>
      <dgm:spPr/>
      <dgm:t>
        <a:bodyPr/>
        <a:lstStyle/>
        <a:p>
          <a:endParaRPr lang="en-US"/>
        </a:p>
      </dgm:t>
    </dgm:pt>
    <dgm:pt modelId="{2586EA57-8B97-449E-BC70-CA236267AD11}">
      <dgm:prSet phldrT="[Text]"/>
      <dgm:spPr/>
      <dgm:t>
        <a:bodyPr/>
        <a:lstStyle/>
        <a:p>
          <a:r>
            <a:rPr lang="en-US" dirty="0" smtClean="0"/>
            <a:t>Social Skills</a:t>
          </a:r>
          <a:endParaRPr lang="en-US" dirty="0"/>
        </a:p>
      </dgm:t>
    </dgm:pt>
    <dgm:pt modelId="{E27CF86A-CAC7-46F0-8202-4BBDAEA392A2}" type="parTrans" cxnId="{3738610A-AB9A-4369-8DAA-63BF5EC9FB34}">
      <dgm:prSet/>
      <dgm:spPr/>
      <dgm:t>
        <a:bodyPr/>
        <a:lstStyle/>
        <a:p>
          <a:endParaRPr lang="en-US"/>
        </a:p>
      </dgm:t>
    </dgm:pt>
    <dgm:pt modelId="{6DED70CA-8E24-4476-AADC-7248B7C892E3}" type="sibTrans" cxnId="{3738610A-AB9A-4369-8DAA-63BF5EC9FB34}">
      <dgm:prSet/>
      <dgm:spPr/>
      <dgm:t>
        <a:bodyPr/>
        <a:lstStyle/>
        <a:p>
          <a:endParaRPr lang="en-US"/>
        </a:p>
      </dgm:t>
    </dgm:pt>
    <dgm:pt modelId="{643CA103-902D-4A5A-AC53-69CFF19A028C}" type="pres">
      <dgm:prSet presAssocID="{73A31659-7DE9-469D-A8B0-755BDCEE5A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4287AA-6F75-410F-B9BA-A6DEAF3E3D34}" type="pres">
      <dgm:prSet presAssocID="{141C93C6-CDCD-4EA0-9890-ED22E55F2218}" presName="compNode" presStyleCnt="0"/>
      <dgm:spPr/>
    </dgm:pt>
    <dgm:pt modelId="{F0C9EDD4-9436-4FE1-A9B6-8A40ABDD365D}" type="pres">
      <dgm:prSet presAssocID="{141C93C6-CDCD-4EA0-9890-ED22E55F2218}" presName="pictRect" presStyleLbl="node1" presStyleIdx="0" presStyleCnt="4" custLinFactNeighborX="-1811" custLinFactNeighborY="-58"/>
      <dgm:spPr/>
    </dgm:pt>
    <dgm:pt modelId="{92F81BD1-A064-432B-9348-D563B9CED15B}" type="pres">
      <dgm:prSet presAssocID="{141C93C6-CDCD-4EA0-9890-ED22E55F2218}" presName="textRect" presStyleLbl="revTx" presStyleIdx="0" presStyleCnt="4" custLinFactNeighborX="-1811" custLinFactNeighborY="-103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89E14A-B7AA-4BCD-85F0-F7ADA05DB270}" type="pres">
      <dgm:prSet presAssocID="{EB371B57-8257-4207-A9B1-8881691239C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743B28E-B614-460A-8053-F74BDE8D57CC}" type="pres">
      <dgm:prSet presAssocID="{C62AD827-CF2B-4E27-A5A3-0D42EF3C098A}" presName="compNode" presStyleCnt="0"/>
      <dgm:spPr/>
    </dgm:pt>
    <dgm:pt modelId="{D1D04011-B666-4B52-97D1-3153D184CBB5}" type="pres">
      <dgm:prSet presAssocID="{C62AD827-CF2B-4E27-A5A3-0D42EF3C098A}" presName="pictRect" presStyleLbl="node1" presStyleIdx="1" presStyleCnt="4" custLinFactNeighborX="23653" custLinFactNeighborY="-58"/>
      <dgm:spPr/>
    </dgm:pt>
    <dgm:pt modelId="{F022889D-007B-4D44-8E95-45491D00C4B7}" type="pres">
      <dgm:prSet presAssocID="{C62AD827-CF2B-4E27-A5A3-0D42EF3C098A}" presName="textRect" presStyleLbl="revTx" presStyleIdx="1" presStyleCnt="4" custScaleX="136521" custLinFactNeighborX="23947" custLinFactNeighborY="38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5FB6D2-DF06-4715-B617-525B7A6827E4}" type="pres">
      <dgm:prSet presAssocID="{BFCD966F-4EAD-463A-B9CE-8FD105417DA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7EAEFF8-8DA0-410A-825E-2597DC8E18B6}" type="pres">
      <dgm:prSet presAssocID="{82B537B0-C644-4AB6-91E4-597397DE35D8}" presName="compNode" presStyleCnt="0"/>
      <dgm:spPr/>
    </dgm:pt>
    <dgm:pt modelId="{B6187E30-1AF5-4850-8799-5B4AB9F4D338}" type="pres">
      <dgm:prSet presAssocID="{82B537B0-C644-4AB6-91E4-597397DE35D8}" presName="pictRect" presStyleLbl="node1" presStyleIdx="2" presStyleCnt="4" custLinFactNeighborX="-20365" custLinFactNeighborY="3141"/>
      <dgm:spPr/>
    </dgm:pt>
    <dgm:pt modelId="{0810C880-3FD8-4D4C-974A-E75A2B4CEAF3}" type="pres">
      <dgm:prSet presAssocID="{82B537B0-C644-4AB6-91E4-597397DE35D8}" presName="textRect" presStyleLbl="revTx" presStyleIdx="2" presStyleCnt="4" custLinFactNeighborX="-20365" custLinFactNeighborY="1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3B915E-28F6-4E96-B2C8-603CA8E69C85}" type="pres">
      <dgm:prSet presAssocID="{E9CB0537-8F9B-4CB7-8F99-F267E2D74D7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1611DA1-B3CB-45DB-ABA0-29F6D2B5D8F1}" type="pres">
      <dgm:prSet presAssocID="{2586EA57-8B97-449E-BC70-CA236267AD11}" presName="compNode" presStyleCnt="0"/>
      <dgm:spPr/>
    </dgm:pt>
    <dgm:pt modelId="{D7DE970F-44FD-4390-B0BF-A73CA0555158}" type="pres">
      <dgm:prSet presAssocID="{2586EA57-8B97-449E-BC70-CA236267AD11}" presName="pictRect" presStyleLbl="node1" presStyleIdx="3" presStyleCnt="4" custLinFactNeighborX="23653" custLinFactNeighborY="3141"/>
      <dgm:spPr/>
    </dgm:pt>
    <dgm:pt modelId="{29526190-1E39-4496-9462-13C6A98BA36A}" type="pres">
      <dgm:prSet presAssocID="{2586EA57-8B97-449E-BC70-CA236267AD11}" presName="textRect" presStyleLbl="revTx" presStyleIdx="3" presStyleCnt="4" custLinFactNeighborX="23653" custLinFactNeighborY="97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15FEE7-BBFE-4ADA-8E85-BDECDFE8BD16}" type="presOf" srcId="{82B537B0-C644-4AB6-91E4-597397DE35D8}" destId="{0810C880-3FD8-4D4C-974A-E75A2B4CEAF3}" srcOrd="0" destOrd="0" presId="urn:microsoft.com/office/officeart/2005/8/layout/pList1"/>
    <dgm:cxn modelId="{0595917A-A83F-4390-BEC7-D29151758301}" srcId="{73A31659-7DE9-469D-A8B0-755BDCEE5AC4}" destId="{82B537B0-C644-4AB6-91E4-597397DE35D8}" srcOrd="2" destOrd="0" parTransId="{D4E2604D-3E63-45CC-8331-1DDAB6EEF166}" sibTransId="{E9CB0537-8F9B-4CB7-8F99-F267E2D74D7E}"/>
    <dgm:cxn modelId="{932D787B-B6AA-400F-B454-DE39D6AF12D9}" srcId="{73A31659-7DE9-469D-A8B0-755BDCEE5AC4}" destId="{141C93C6-CDCD-4EA0-9890-ED22E55F2218}" srcOrd="0" destOrd="0" parTransId="{611F5305-A7CB-4BCD-8735-2DFAB164099E}" sibTransId="{EB371B57-8257-4207-A9B1-8881691239CB}"/>
    <dgm:cxn modelId="{AAD10F56-1980-44E7-B02E-A386B18E2F97}" srcId="{73A31659-7DE9-469D-A8B0-755BDCEE5AC4}" destId="{C62AD827-CF2B-4E27-A5A3-0D42EF3C098A}" srcOrd="1" destOrd="0" parTransId="{899C038E-7531-4122-AC0E-140F278E6C8F}" sibTransId="{BFCD966F-4EAD-463A-B9CE-8FD105417DAF}"/>
    <dgm:cxn modelId="{0F172E5B-32A3-4B5E-98DA-6EF6C09D32C6}" type="presOf" srcId="{2586EA57-8B97-449E-BC70-CA236267AD11}" destId="{29526190-1E39-4496-9462-13C6A98BA36A}" srcOrd="0" destOrd="0" presId="urn:microsoft.com/office/officeart/2005/8/layout/pList1"/>
    <dgm:cxn modelId="{96A3A3FD-3E81-470A-8AD3-0119AC0AC1F5}" type="presOf" srcId="{EB371B57-8257-4207-A9B1-8881691239CB}" destId="{CE89E14A-B7AA-4BCD-85F0-F7ADA05DB270}" srcOrd="0" destOrd="0" presId="urn:microsoft.com/office/officeart/2005/8/layout/pList1"/>
    <dgm:cxn modelId="{B81AE32B-E80A-43CB-A7D5-5A048BA19FCB}" type="presOf" srcId="{BFCD966F-4EAD-463A-B9CE-8FD105417DAF}" destId="{B75FB6D2-DF06-4715-B617-525B7A6827E4}" srcOrd="0" destOrd="0" presId="urn:microsoft.com/office/officeart/2005/8/layout/pList1"/>
    <dgm:cxn modelId="{A955030D-3BCA-4675-BBEB-FEB373BA3BC8}" type="presOf" srcId="{E9CB0537-8F9B-4CB7-8F99-F267E2D74D7E}" destId="{9B3B915E-28F6-4E96-B2C8-603CA8E69C85}" srcOrd="0" destOrd="0" presId="urn:microsoft.com/office/officeart/2005/8/layout/pList1"/>
    <dgm:cxn modelId="{3738610A-AB9A-4369-8DAA-63BF5EC9FB34}" srcId="{73A31659-7DE9-469D-A8B0-755BDCEE5AC4}" destId="{2586EA57-8B97-449E-BC70-CA236267AD11}" srcOrd="3" destOrd="0" parTransId="{E27CF86A-CAC7-46F0-8202-4BBDAEA392A2}" sibTransId="{6DED70CA-8E24-4476-AADC-7248B7C892E3}"/>
    <dgm:cxn modelId="{DCBE9681-464F-4ADF-A505-1D3ED9DA8E60}" type="presOf" srcId="{141C93C6-CDCD-4EA0-9890-ED22E55F2218}" destId="{92F81BD1-A064-432B-9348-D563B9CED15B}" srcOrd="0" destOrd="0" presId="urn:microsoft.com/office/officeart/2005/8/layout/pList1"/>
    <dgm:cxn modelId="{961F8B0F-D839-421A-BA1B-59E434C77AA3}" type="presOf" srcId="{73A31659-7DE9-469D-A8B0-755BDCEE5AC4}" destId="{643CA103-902D-4A5A-AC53-69CFF19A028C}" srcOrd="0" destOrd="0" presId="urn:microsoft.com/office/officeart/2005/8/layout/pList1"/>
    <dgm:cxn modelId="{E8E9290F-2F4F-4224-931A-399209ED998D}" type="presOf" srcId="{C62AD827-CF2B-4E27-A5A3-0D42EF3C098A}" destId="{F022889D-007B-4D44-8E95-45491D00C4B7}" srcOrd="0" destOrd="0" presId="urn:microsoft.com/office/officeart/2005/8/layout/pList1"/>
    <dgm:cxn modelId="{266712AA-D1AD-41F3-8DE5-B33B9E160417}" type="presParOf" srcId="{643CA103-902D-4A5A-AC53-69CFF19A028C}" destId="{994287AA-6F75-410F-B9BA-A6DEAF3E3D34}" srcOrd="0" destOrd="0" presId="urn:microsoft.com/office/officeart/2005/8/layout/pList1"/>
    <dgm:cxn modelId="{ECAE1259-3F19-46B8-9A8B-7A531853FEBC}" type="presParOf" srcId="{994287AA-6F75-410F-B9BA-A6DEAF3E3D34}" destId="{F0C9EDD4-9436-4FE1-A9B6-8A40ABDD365D}" srcOrd="0" destOrd="0" presId="urn:microsoft.com/office/officeart/2005/8/layout/pList1"/>
    <dgm:cxn modelId="{9F3909F5-F553-4ACF-A378-88E755B609A0}" type="presParOf" srcId="{994287AA-6F75-410F-B9BA-A6DEAF3E3D34}" destId="{92F81BD1-A064-432B-9348-D563B9CED15B}" srcOrd="1" destOrd="0" presId="urn:microsoft.com/office/officeart/2005/8/layout/pList1"/>
    <dgm:cxn modelId="{EF9822B6-9CE2-45C8-9176-47C6E818A9A2}" type="presParOf" srcId="{643CA103-902D-4A5A-AC53-69CFF19A028C}" destId="{CE89E14A-B7AA-4BCD-85F0-F7ADA05DB270}" srcOrd="1" destOrd="0" presId="urn:microsoft.com/office/officeart/2005/8/layout/pList1"/>
    <dgm:cxn modelId="{4535530F-9BA1-4E81-8711-5A6ED629EE3D}" type="presParOf" srcId="{643CA103-902D-4A5A-AC53-69CFF19A028C}" destId="{2743B28E-B614-460A-8053-F74BDE8D57CC}" srcOrd="2" destOrd="0" presId="urn:microsoft.com/office/officeart/2005/8/layout/pList1"/>
    <dgm:cxn modelId="{26AC7598-057F-4594-A42C-979A2D50F481}" type="presParOf" srcId="{2743B28E-B614-460A-8053-F74BDE8D57CC}" destId="{D1D04011-B666-4B52-97D1-3153D184CBB5}" srcOrd="0" destOrd="0" presId="urn:microsoft.com/office/officeart/2005/8/layout/pList1"/>
    <dgm:cxn modelId="{55AB36C1-7885-4F0A-B945-E4872E42A49F}" type="presParOf" srcId="{2743B28E-B614-460A-8053-F74BDE8D57CC}" destId="{F022889D-007B-4D44-8E95-45491D00C4B7}" srcOrd="1" destOrd="0" presId="urn:microsoft.com/office/officeart/2005/8/layout/pList1"/>
    <dgm:cxn modelId="{2FB8E129-4D4E-4324-950C-13D6BC3D73F1}" type="presParOf" srcId="{643CA103-902D-4A5A-AC53-69CFF19A028C}" destId="{B75FB6D2-DF06-4715-B617-525B7A6827E4}" srcOrd="3" destOrd="0" presId="urn:microsoft.com/office/officeart/2005/8/layout/pList1"/>
    <dgm:cxn modelId="{ADC87669-C2A8-4F8F-BB47-CEC6E6F5A6D1}" type="presParOf" srcId="{643CA103-902D-4A5A-AC53-69CFF19A028C}" destId="{27EAEFF8-8DA0-410A-825E-2597DC8E18B6}" srcOrd="4" destOrd="0" presId="urn:microsoft.com/office/officeart/2005/8/layout/pList1"/>
    <dgm:cxn modelId="{8FB14D5B-2432-433D-A4C5-223CD0E731A5}" type="presParOf" srcId="{27EAEFF8-8DA0-410A-825E-2597DC8E18B6}" destId="{B6187E30-1AF5-4850-8799-5B4AB9F4D338}" srcOrd="0" destOrd="0" presId="urn:microsoft.com/office/officeart/2005/8/layout/pList1"/>
    <dgm:cxn modelId="{574DCB23-14AB-45C8-8BA9-1D3EE7B8B6B2}" type="presParOf" srcId="{27EAEFF8-8DA0-410A-825E-2597DC8E18B6}" destId="{0810C880-3FD8-4D4C-974A-E75A2B4CEAF3}" srcOrd="1" destOrd="0" presId="urn:microsoft.com/office/officeart/2005/8/layout/pList1"/>
    <dgm:cxn modelId="{4B3593F4-4877-4F5F-A1F8-7C7B1CB05732}" type="presParOf" srcId="{643CA103-902D-4A5A-AC53-69CFF19A028C}" destId="{9B3B915E-28F6-4E96-B2C8-603CA8E69C85}" srcOrd="5" destOrd="0" presId="urn:microsoft.com/office/officeart/2005/8/layout/pList1"/>
    <dgm:cxn modelId="{F1520724-BF35-48D3-8BDC-A31565CEA635}" type="presParOf" srcId="{643CA103-902D-4A5A-AC53-69CFF19A028C}" destId="{21611DA1-B3CB-45DB-ABA0-29F6D2B5D8F1}" srcOrd="6" destOrd="0" presId="urn:microsoft.com/office/officeart/2005/8/layout/pList1"/>
    <dgm:cxn modelId="{73EE6890-02A3-4101-848D-00B556EC15AD}" type="presParOf" srcId="{21611DA1-B3CB-45DB-ABA0-29F6D2B5D8F1}" destId="{D7DE970F-44FD-4390-B0BF-A73CA0555158}" srcOrd="0" destOrd="0" presId="urn:microsoft.com/office/officeart/2005/8/layout/pList1"/>
    <dgm:cxn modelId="{A58BBD2F-6A2C-4011-91C5-41DF9A4F19AB}" type="presParOf" srcId="{21611DA1-B3CB-45DB-ABA0-29F6D2B5D8F1}" destId="{29526190-1E39-4496-9462-13C6A98BA36A}" srcOrd="1" destOrd="0" presId="urn:microsoft.com/office/officeart/2005/8/layout/pLis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C9EDD4-9436-4FE1-A9B6-8A40ABDD365D}">
      <dsp:nvSpPr>
        <dsp:cNvPr id="0" name=""/>
        <dsp:cNvSpPr/>
      </dsp:nvSpPr>
      <dsp:spPr>
        <a:xfrm>
          <a:off x="387248" y="0"/>
          <a:ext cx="2127348" cy="14657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F81BD1-A064-432B-9348-D563B9CED15B}">
      <dsp:nvSpPr>
        <dsp:cNvPr id="0" name=""/>
        <dsp:cNvSpPr/>
      </dsp:nvSpPr>
      <dsp:spPr>
        <a:xfrm>
          <a:off x="387248" y="1384875"/>
          <a:ext cx="2127348" cy="789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Self-Awareness</a:t>
          </a:r>
          <a:endParaRPr lang="en-US" sz="2000" kern="1200" dirty="0"/>
        </a:p>
      </dsp:txBody>
      <dsp:txXfrm>
        <a:off x="387248" y="1384875"/>
        <a:ext cx="2127348" cy="789246"/>
      </dsp:txXfrm>
    </dsp:sp>
    <dsp:sp modelId="{D1D04011-B666-4B52-97D1-3153D184CBB5}">
      <dsp:nvSpPr>
        <dsp:cNvPr id="0" name=""/>
        <dsp:cNvSpPr/>
      </dsp:nvSpPr>
      <dsp:spPr>
        <a:xfrm>
          <a:off x="3657593" y="0"/>
          <a:ext cx="2127348" cy="14657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22889D-007B-4D44-8E95-45491D00C4B7}">
      <dsp:nvSpPr>
        <dsp:cNvPr id="0" name=""/>
        <dsp:cNvSpPr/>
      </dsp:nvSpPr>
      <dsp:spPr>
        <a:xfrm>
          <a:off x="3191722" y="1496751"/>
          <a:ext cx="2904277" cy="789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Social Awareness</a:t>
          </a:r>
          <a:endParaRPr lang="en-US" sz="2000" kern="1200" dirty="0"/>
        </a:p>
      </dsp:txBody>
      <dsp:txXfrm>
        <a:off x="3191722" y="1496751"/>
        <a:ext cx="2904277" cy="789246"/>
      </dsp:txXfrm>
    </dsp:sp>
    <dsp:sp modelId="{B6187E30-1AF5-4850-8799-5B4AB9F4D338}">
      <dsp:nvSpPr>
        <dsp:cNvPr id="0" name=""/>
        <dsp:cNvSpPr/>
      </dsp:nvSpPr>
      <dsp:spPr>
        <a:xfrm>
          <a:off x="381005" y="2514606"/>
          <a:ext cx="2127348" cy="14657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10C880-3FD8-4D4C-974A-E75A2B4CEAF3}">
      <dsp:nvSpPr>
        <dsp:cNvPr id="0" name=""/>
        <dsp:cNvSpPr/>
      </dsp:nvSpPr>
      <dsp:spPr>
        <a:xfrm>
          <a:off x="381005" y="3935153"/>
          <a:ext cx="2127348" cy="789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Self-Management</a:t>
          </a:r>
          <a:endParaRPr lang="en-US" sz="2000" kern="1200" dirty="0"/>
        </a:p>
      </dsp:txBody>
      <dsp:txXfrm>
        <a:off x="381005" y="3935153"/>
        <a:ext cx="2127348" cy="789246"/>
      </dsp:txXfrm>
    </dsp:sp>
    <dsp:sp modelId="{D7DE970F-44FD-4390-B0BF-A73CA0555158}">
      <dsp:nvSpPr>
        <dsp:cNvPr id="0" name=""/>
        <dsp:cNvSpPr/>
      </dsp:nvSpPr>
      <dsp:spPr>
        <a:xfrm>
          <a:off x="3657593" y="2514606"/>
          <a:ext cx="2127348" cy="14657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526190-1E39-4496-9462-13C6A98BA36A}">
      <dsp:nvSpPr>
        <dsp:cNvPr id="0" name=""/>
        <dsp:cNvSpPr/>
      </dsp:nvSpPr>
      <dsp:spPr>
        <a:xfrm>
          <a:off x="3657593" y="3935153"/>
          <a:ext cx="2127348" cy="789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Social Skills</a:t>
          </a:r>
          <a:endParaRPr lang="en-US" sz="2000" kern="1200" dirty="0"/>
        </a:p>
      </dsp:txBody>
      <dsp:txXfrm>
        <a:off x="3657593" y="3935153"/>
        <a:ext cx="2127348" cy="7892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50220B-E6C0-4DDC-8371-0AB67A854722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9CC6A2-B459-4811-BA45-672F7E3E4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64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Recognize</a:t>
            </a:r>
            <a:r>
              <a:rPr lang="en-US" baseline="0" dirty="0" smtClean="0"/>
              <a:t> that this course is sponsored by the 13 universities that make up the Ohio Kentucky Consortium of Physical Therapy Programs for Clinical Education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CC6A2-B459-4811-BA45-672F7E3E48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8112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My objective is to differentiate the essential roles and best practices in contemporary mentoring…. with a focus on clarifying the definitions between a CI and mentor, discussing research related to mentoring, addressing</a:t>
            </a:r>
            <a:r>
              <a:rPr lang="en-US" baseline="0" dirty="0" smtClean="0"/>
              <a:t> two unique aspects of mentoring: working with </a:t>
            </a:r>
            <a:r>
              <a:rPr lang="en-US" baseline="0" dirty="0" err="1" smtClean="0"/>
              <a:t>millennials</a:t>
            </a:r>
            <a:r>
              <a:rPr lang="en-US" baseline="0" dirty="0" smtClean="0"/>
              <a:t> and focusing on fostering leadership in students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CC6A2-B459-4811-BA45-672F7E3E48B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0238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Go through the differences. While</a:t>
            </a:r>
            <a:r>
              <a:rPr lang="en-US" baseline="0" dirty="0" smtClean="0"/>
              <a:t> t</a:t>
            </a:r>
            <a:r>
              <a:rPr lang="en-US" dirty="0" smtClean="0"/>
              <a:t>eaching and coaching are not mentoring, mentors can teach and coach.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CC6A2-B459-4811-BA45-672F7E3E48B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2463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how the vision and the progression in our profession are moving</a:t>
            </a:r>
            <a:r>
              <a:rPr lang="en-US" baseline="0" dirty="0" smtClean="0"/>
              <a:t> away from an apprenticeship model and moving toward a mentorship model</a:t>
            </a:r>
          </a:p>
          <a:p>
            <a:r>
              <a:rPr lang="en-US" baseline="0" dirty="0" smtClean="0"/>
              <a:t>Identity- recognition, standardization</a:t>
            </a:r>
          </a:p>
          <a:p>
            <a:r>
              <a:rPr lang="en-US" baseline="0" dirty="0" smtClean="0"/>
              <a:t>Quality-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methodological rigor of the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available evidence is not high enough to draw definitive conclusions about how quality in physical therapist CE programs should be defined or how it can be measured.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Similar to previous reviews of CE, this study uncovered more questions than it found answers. This systematic review offers a summary of the broad and variable literature that addresses some facets of quality in CE and provides a starting point when determining gaps in the literature.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development of a research agenda for defining quality in CE would be highly beneficial for directing methodologically rigorous research oriented toward CE best practice for the profession.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CC6A2-B459-4811-BA45-672F7E3E48B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4008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Greenfield et al 2012: creating</a:t>
            </a:r>
            <a:r>
              <a:rPr lang="en-US" baseline="0" dirty="0" smtClean="0"/>
              <a:t> a caring environment with students, reflection in practice, </a:t>
            </a:r>
            <a:r>
              <a:rPr lang="en-US" dirty="0" smtClean="0"/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incremental learning,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CC6A2-B459-4811-BA45-672F7E3E48B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7703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unique</a:t>
            </a:r>
            <a:r>
              <a:rPr lang="en-US" baseline="0" dirty="0" smtClean="0"/>
              <a:t> considerations regarding </a:t>
            </a:r>
            <a:r>
              <a:rPr lang="en-US" baseline="0" dirty="0" err="1" smtClean="0"/>
              <a:t>millennials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CC6A2-B459-4811-BA45-672F7E3E48B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9483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Contemporary concepts that flip our thinking regarding the traditional mentoring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CC6A2-B459-4811-BA45-672F7E3E48B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194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Mentoring can be formal and</a:t>
            </a:r>
            <a:r>
              <a:rPr lang="en-US" baseline="0" dirty="0" smtClean="0"/>
              <a:t> include program development that fits your clinics operations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CC6A2-B459-4811-BA45-672F7E3E48B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0002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might already be familiar with the 7 (now 8) habits of highly effective leaders by Stephen Covey.</a:t>
            </a:r>
            <a:r>
              <a:rPr lang="en-US" baseline="0" dirty="0" smtClean="0"/>
              <a:t>  His work outlines 7 habits or characteristics that are present in highly effective leaders.  </a:t>
            </a:r>
            <a:r>
              <a:rPr lang="en-US" dirty="0" smtClean="0"/>
              <a:t>Of these mindsets, which is your strength</a:t>
            </a:r>
            <a:r>
              <a:rPr lang="en-US" baseline="0" dirty="0" smtClean="0"/>
              <a:t> or comes naturally to you?  Which is most difficult?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CC6A2-B459-4811-BA45-672F7E3E48B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3800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Consider first having students think about themselves and how their personal views match yours….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CC6A2-B459-4811-BA45-672F7E3E48B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80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Consider first having students think about themselves and how their personal views match yours….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CC6A2-B459-4811-BA45-672F7E3E48B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8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Welcome to the course, I wanted to take a moment</a:t>
            </a:r>
            <a:r>
              <a:rPr lang="en-US" baseline="0" dirty="0" smtClean="0"/>
              <a:t> and introduce you to the DCE and Assistant/Associate DCE’s that are present today…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CC6A2-B459-4811-BA45-672F7E3E48B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7385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While looking at habits or characteristics is one way</a:t>
            </a:r>
            <a:r>
              <a:rPr lang="en-US" baseline="0" dirty="0" smtClean="0"/>
              <a:t> of envisioning leadership, another way is to look at broader practices in which leaders engage in when demonstrating effective characteristics.</a:t>
            </a:r>
          </a:p>
          <a:p>
            <a:r>
              <a:rPr lang="en-US" baseline="0" dirty="0" smtClean="0"/>
              <a:t>The work by </a:t>
            </a:r>
            <a:r>
              <a:rPr lang="en-US" baseline="0" dirty="0" err="1" smtClean="0"/>
              <a:t>Kouzes</a:t>
            </a:r>
            <a:r>
              <a:rPr lang="en-US" baseline="0" dirty="0" smtClean="0"/>
              <a:t> &amp; Posner simplifies the view and narrows the practices to 4 basic processes used when engaged in leadership…which are natural fits for students and how can you increase ways in which they demonstrate these skills?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CC6A2-B459-4811-BA45-672F7E3E48B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5494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Background. The </a:t>
            </a:r>
            <a:r>
              <a:rPr lang="en-US" b="1" dirty="0" smtClean="0"/>
              <a:t>physical</a:t>
            </a:r>
            <a:r>
              <a:rPr lang="en-US" dirty="0" smtClean="0"/>
              <a:t> </a:t>
            </a:r>
            <a:r>
              <a:rPr lang="en-US" b="1" dirty="0" smtClean="0"/>
              <a:t>therapy</a:t>
            </a:r>
            <a:r>
              <a:rPr lang="en-US" dirty="0" smtClean="0"/>
              <a:t> profession has called for the provision of pro bono services. Little is known about the impact on </a:t>
            </a:r>
            <a:r>
              <a:rPr lang="en-US" b="1" dirty="0" smtClean="0"/>
              <a:t>students</a:t>
            </a:r>
            <a:r>
              <a:rPr lang="en-US" dirty="0" smtClean="0"/>
              <a:t> involved in sustainable pro bono </a:t>
            </a:r>
            <a:r>
              <a:rPr lang="en-US" b="1" dirty="0" smtClean="0"/>
              <a:t>leadership</a:t>
            </a:r>
            <a:r>
              <a:rPr lang="en-US" dirty="0" smtClean="0"/>
              <a:t>. One </a:t>
            </a:r>
            <a:r>
              <a:rPr lang="en-US" b="1" dirty="0" smtClean="0"/>
              <a:t>physical</a:t>
            </a:r>
            <a:r>
              <a:rPr lang="en-US" dirty="0" smtClean="0"/>
              <a:t> </a:t>
            </a:r>
            <a:r>
              <a:rPr lang="en-US" b="1" dirty="0" smtClean="0"/>
              <a:t>therapy</a:t>
            </a:r>
            <a:r>
              <a:rPr lang="en-US" dirty="0" smtClean="0"/>
              <a:t> program established a pro bono </a:t>
            </a:r>
            <a:r>
              <a:rPr lang="en-US" b="1" dirty="0" smtClean="0"/>
              <a:t>physical</a:t>
            </a:r>
            <a:r>
              <a:rPr lang="en-US" dirty="0" smtClean="0"/>
              <a:t> </a:t>
            </a:r>
            <a:r>
              <a:rPr lang="en-US" b="1" dirty="0" smtClean="0"/>
              <a:t>therapy</a:t>
            </a:r>
            <a:r>
              <a:rPr lang="en-US" dirty="0" smtClean="0"/>
              <a:t> clinic under the direct </a:t>
            </a:r>
            <a:r>
              <a:rPr lang="en-US" b="1" dirty="0" smtClean="0"/>
              <a:t>leadership</a:t>
            </a:r>
            <a:r>
              <a:rPr lang="en-US" dirty="0" smtClean="0"/>
              <a:t> of a board of </a:t>
            </a:r>
            <a:r>
              <a:rPr lang="en-US" b="1" dirty="0" smtClean="0"/>
              <a:t>students</a:t>
            </a:r>
            <a:r>
              <a:rPr lang="en-US" dirty="0" smtClean="0"/>
              <a:t>. Objective. The purpose of this study was to describe the experiences of the inaugural members of the Chester Community </a:t>
            </a:r>
            <a:r>
              <a:rPr lang="en-US" b="1" dirty="0" smtClean="0"/>
              <a:t>Physical</a:t>
            </a:r>
            <a:r>
              <a:rPr lang="en-US" dirty="0" smtClean="0"/>
              <a:t> </a:t>
            </a:r>
            <a:r>
              <a:rPr lang="en-US" b="1" dirty="0" smtClean="0"/>
              <a:t>Therapy</a:t>
            </a:r>
            <a:r>
              <a:rPr lang="en-US" dirty="0" smtClean="0"/>
              <a:t> Clinic </a:t>
            </a:r>
            <a:r>
              <a:rPr lang="en-US" b="1" dirty="0" smtClean="0"/>
              <a:t>Student</a:t>
            </a:r>
            <a:r>
              <a:rPr lang="en-US" dirty="0" smtClean="0"/>
              <a:t> Board in creating and launching the </a:t>
            </a:r>
            <a:r>
              <a:rPr lang="en-US" b="1" dirty="0" smtClean="0"/>
              <a:t>student</a:t>
            </a:r>
            <a:r>
              <a:rPr lang="en-US" dirty="0" smtClean="0"/>
              <a:t>-led pro bono </a:t>
            </a:r>
            <a:r>
              <a:rPr lang="en-US" b="1" dirty="0" smtClean="0"/>
              <a:t>physical</a:t>
            </a:r>
            <a:r>
              <a:rPr lang="en-US" dirty="0" smtClean="0"/>
              <a:t> </a:t>
            </a:r>
            <a:r>
              <a:rPr lang="en-US" b="1" dirty="0" smtClean="0"/>
              <a:t>therapy</a:t>
            </a:r>
            <a:r>
              <a:rPr lang="en-US" dirty="0" smtClean="0"/>
              <a:t> clinic. Methods. A purposive sample of the 18 members participated in </a:t>
            </a:r>
            <a:r>
              <a:rPr lang="en-US" dirty="0" err="1" smtClean="0"/>
              <a:t>semistructured</a:t>
            </a:r>
            <a:r>
              <a:rPr lang="en-US" dirty="0" smtClean="0"/>
              <a:t> interviews. Content analysis was conducted using a commercially available software program. Trustworthiness was enhanced with credibility, transferability, and </a:t>
            </a:r>
            <a:r>
              <a:rPr lang="en-US" dirty="0" err="1" smtClean="0"/>
              <a:t>confirmability</a:t>
            </a:r>
            <a:r>
              <a:rPr lang="en-US" dirty="0" smtClean="0"/>
              <a:t>. Results. The emergent categories were: (1) </a:t>
            </a:r>
            <a:r>
              <a:rPr lang="en-US" b="1" dirty="0" smtClean="0"/>
              <a:t>leadership</a:t>
            </a:r>
            <a:r>
              <a:rPr lang="en-US" dirty="0" smtClean="0"/>
              <a:t> skill development, (2) competency in hands-on clinical and administrative skills, and (3) commitment to both the community and the clinic. Pride emerged as a strong and overarching theme throughout the experience. Conclusions. The </a:t>
            </a:r>
            <a:r>
              <a:rPr lang="en-US" b="1" dirty="0" smtClean="0"/>
              <a:t>student</a:t>
            </a:r>
            <a:r>
              <a:rPr lang="en-US" dirty="0" smtClean="0"/>
              <a:t>-led pro bono clinic meets several Commission on Accreditation in </a:t>
            </a:r>
            <a:r>
              <a:rPr lang="en-US" b="1" dirty="0" smtClean="0"/>
              <a:t>Physical</a:t>
            </a:r>
            <a:r>
              <a:rPr lang="en-US" dirty="0" smtClean="0"/>
              <a:t> </a:t>
            </a:r>
            <a:r>
              <a:rPr lang="en-US" b="1" dirty="0" smtClean="0"/>
              <a:t>Therapy</a:t>
            </a:r>
            <a:r>
              <a:rPr lang="en-US" dirty="0" smtClean="0"/>
              <a:t> Education criteria in a sustainable manner and serves as a means for measuring and meeting program mission and goals. Participation in the program was a meaningful experience and developed ownership, </a:t>
            </a:r>
            <a:r>
              <a:rPr lang="en-US" b="1" dirty="0" smtClean="0"/>
              <a:t>leadership</a:t>
            </a:r>
            <a:r>
              <a:rPr lang="en-US" dirty="0" smtClean="0"/>
              <a:t> skills, and pride among the </a:t>
            </a:r>
            <a:r>
              <a:rPr lang="en-US" b="1" dirty="0" smtClean="0"/>
              <a:t>students</a:t>
            </a:r>
            <a:r>
              <a:rPr lang="en-US" dirty="0" smtClean="0"/>
              <a:t>. There are also possibilities for expanding aspects of the program so that all </a:t>
            </a:r>
            <a:r>
              <a:rPr lang="en-US" b="1" dirty="0" smtClean="0"/>
              <a:t>physical</a:t>
            </a:r>
            <a:r>
              <a:rPr lang="en-US" dirty="0" smtClean="0"/>
              <a:t> therapist </a:t>
            </a:r>
            <a:r>
              <a:rPr lang="en-US" b="1" dirty="0" smtClean="0"/>
              <a:t>students</a:t>
            </a:r>
            <a:r>
              <a:rPr lang="en-US" dirty="0" smtClean="0"/>
              <a:t> can benefit from pro bono service opportunities.</a:t>
            </a:r>
          </a:p>
          <a:p>
            <a:endParaRPr lang="en-US" dirty="0" smtClean="0"/>
          </a:p>
          <a:p>
            <a:r>
              <a:rPr lang="en-US" dirty="0" smtClean="0"/>
              <a:t>The coordination of service learning experiences can play an important role in the </a:t>
            </a:r>
            <a:r>
              <a:rPr lang="en-US" b="1" dirty="0" smtClean="0"/>
              <a:t>leadership</a:t>
            </a:r>
            <a:r>
              <a:rPr lang="en-US" dirty="0" smtClean="0"/>
              <a:t> development of allied health professionals. Potential allied health professionals can benefit from participation in service learning and co-curricular activities that relate to their curriculum. Peer mentorship can be utilized to facilitate </a:t>
            </a:r>
            <a:r>
              <a:rPr lang="en-US" b="1" dirty="0" smtClean="0"/>
              <a:t>student</a:t>
            </a:r>
            <a:r>
              <a:rPr lang="en-US" dirty="0" smtClean="0"/>
              <a:t> engagement in co-curricular activities that can assist in the development of </a:t>
            </a:r>
            <a:r>
              <a:rPr lang="en-US" b="1" dirty="0" smtClean="0"/>
              <a:t>leadership</a:t>
            </a:r>
            <a:r>
              <a:rPr lang="en-US" dirty="0" smtClean="0"/>
              <a:t> skills, technical skills, and other skills required for their profession. The purpose of this article is to identify a </a:t>
            </a:r>
            <a:r>
              <a:rPr lang="en-US" b="1" dirty="0" smtClean="0"/>
              <a:t>leadership</a:t>
            </a:r>
            <a:r>
              <a:rPr lang="en-US" dirty="0" smtClean="0"/>
              <a:t> model that can be utilized through </a:t>
            </a:r>
            <a:r>
              <a:rPr lang="en-US" b="1" dirty="0" smtClean="0"/>
              <a:t>student</a:t>
            </a:r>
            <a:r>
              <a:rPr lang="en-US" dirty="0" smtClean="0"/>
              <a:t> organizations in allied health profession education. One model that can be used to facilitate </a:t>
            </a:r>
            <a:r>
              <a:rPr lang="en-US" b="1" dirty="0" smtClean="0"/>
              <a:t>leadership</a:t>
            </a:r>
            <a:r>
              <a:rPr lang="en-US" dirty="0" smtClean="0"/>
              <a:t> among graduate </a:t>
            </a:r>
            <a:r>
              <a:rPr lang="en-US" b="1" dirty="0" smtClean="0"/>
              <a:t>students</a:t>
            </a:r>
            <a:r>
              <a:rPr lang="en-US" dirty="0" smtClean="0"/>
              <a:t> is the Social Change Model of </a:t>
            </a:r>
            <a:r>
              <a:rPr lang="en-US" b="1" dirty="0" smtClean="0"/>
              <a:t>Leadership</a:t>
            </a:r>
            <a:r>
              <a:rPr lang="en-US" dirty="0" smtClean="0"/>
              <a:t> Development. The model encompasses seven domains which include consciousness of self, congruence, commitment, collaboration, common purpose, controversy, and citizenship. This model was used as a framework to facilitate </a:t>
            </a:r>
            <a:r>
              <a:rPr lang="en-US" b="1" dirty="0" smtClean="0"/>
              <a:t>student</a:t>
            </a:r>
            <a:r>
              <a:rPr lang="en-US" dirty="0" smtClean="0"/>
              <a:t> teamwork and participation within the community.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CC6A2-B459-4811-BA45-672F7E3E48B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679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 a few</a:t>
            </a:r>
            <a:r>
              <a:rPr lang="en-US" baseline="0" dirty="0" smtClean="0"/>
              <a:t> announcements regarding meals and housekeeping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CC6A2-B459-4811-BA45-672F7E3E48B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303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Today’s course will focus on…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CC6A2-B459-4811-BA45-672F7E3E48B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076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course goals emphasize (read bolded</a:t>
            </a:r>
            <a:r>
              <a:rPr lang="en-US" baseline="0" dirty="0" smtClean="0"/>
              <a:t> words)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CC6A2-B459-4811-BA45-672F7E3E48B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931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course goals emphasize (read bolded</a:t>
            </a:r>
            <a:r>
              <a:rPr lang="en-US" baseline="0" dirty="0" smtClean="0"/>
              <a:t> words)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CC6A2-B459-4811-BA45-672F7E3E48B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032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will hear from content speakers on the topics of 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CC6A2-B459-4811-BA45-672F7E3E48B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87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if…we took a moment and stepped outside our traditional roles and looked above the canopy…gained some new</a:t>
            </a:r>
            <a:r>
              <a:rPr lang="en-US" baseline="0" dirty="0" smtClean="0"/>
              <a:t> perspective and had a view that innovation was possible….what if???</a:t>
            </a:r>
          </a:p>
          <a:p>
            <a:r>
              <a:rPr lang="en-US" dirty="0" smtClean="0"/>
              <a:t>Watch video to</a:t>
            </a:r>
            <a:r>
              <a:rPr lang="en-US" baseline="0" dirty="0" smtClean="0"/>
              <a:t> see reactions to looking above the canopy…it takes work/effort, scary/heights, new perspective, vastness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CC6A2-B459-4811-BA45-672F7E3E48B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429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right now…my role is to introduce</a:t>
            </a:r>
            <a:r>
              <a:rPr lang="en-US" baseline="0" dirty="0" smtClean="0"/>
              <a:t> concepts of contemporary mentoring into the essential functions of the clinical educator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CC6A2-B459-4811-BA45-672F7E3E48B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329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18CCA-DC22-43BB-9340-59B14424A4FE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CC39FB-50B7-4A1D-AC47-4A513EECB4B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18CCA-DC22-43BB-9340-59B14424A4FE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39FB-50B7-4A1D-AC47-4A513EECB4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18CCA-DC22-43BB-9340-59B14424A4FE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39FB-50B7-4A1D-AC47-4A513EECB4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18CCA-DC22-43BB-9340-59B14424A4FE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39FB-50B7-4A1D-AC47-4A513EECB4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18CCA-DC22-43BB-9340-59B14424A4FE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39FB-50B7-4A1D-AC47-4A513EECB4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18CCA-DC22-43BB-9340-59B14424A4FE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39FB-50B7-4A1D-AC47-4A513EECB4B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18CCA-DC22-43BB-9340-59B14424A4FE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39FB-50B7-4A1D-AC47-4A513EECB4B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18CCA-DC22-43BB-9340-59B14424A4FE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39FB-50B7-4A1D-AC47-4A513EECB4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18CCA-DC22-43BB-9340-59B14424A4FE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39FB-50B7-4A1D-AC47-4A513EECB4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18CCA-DC22-43BB-9340-59B14424A4FE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39FB-50B7-4A1D-AC47-4A513EECB4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18CCA-DC22-43BB-9340-59B14424A4FE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C39FB-50B7-4A1D-AC47-4A513EECB4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0718CCA-DC22-43BB-9340-59B14424A4FE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C39FB-50B7-4A1D-AC47-4A513EECB4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hyperlink" Target="https://video.search.yahoo.com/video/play?p=forest+canopy+walk&amp;vid=eabe7240de67fb52940e0538dc6d2258&amp;turl=http://tse2.mm.bing.net/th?id=WN.eEE0VMT6wgg+u5cxqX6Zug&amp;pid=15.1&amp;h=168&amp;w=300&amp;c=7&amp;rs=1&amp;rurl=https://vimeo.com/38731653&amp;tit=Kapok+Tower+at+Sacha+Lodge&amp;c=5&amp;h=168&amp;w=300&amp;l=120&amp;sigr=10ql45r4a&amp;sigt=10qdp3uke&amp;sigi=12n0uuj47&amp;ct=p&amp;age=1332091043&amp;fr2=p:s,v:v&amp;b=61&amp;fr=yhs-mozilla-001&amp;hsimp=yhs-001&amp;hspart=mozilla&amp;tt=b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ingentaconnect.com/content/asahp/jah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gentaconnect.com/content/asahp/jah" TargetMode="External"/><Relationship Id="rId2" Type="http://schemas.openxmlformats.org/officeDocument/2006/relationships/hyperlink" Target="http://www.bentley.edu/centers/center-for-women-and-business/millennials-workplac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b="1" i="1" dirty="0">
                <a:solidFill>
                  <a:schemeClr val="accent1">
                    <a:lumMod val="75000"/>
                  </a:schemeClr>
                </a:solidFill>
                <a:effectLst/>
              </a:rPr>
              <a:t>Essential Functions for</a:t>
            </a:r>
            <a:r>
              <a:rPr lang="en-US" sz="5400" dirty="0">
                <a:solidFill>
                  <a:schemeClr val="accent1">
                    <a:lumMod val="75000"/>
                  </a:schemeClr>
                </a:solidFill>
                <a:effectLst/>
              </a:rPr>
              <a:t/>
            </a:r>
            <a:br>
              <a:rPr lang="en-US" sz="5400" dirty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en-US" sz="5400" b="1" i="1" dirty="0">
                <a:solidFill>
                  <a:schemeClr val="accent1">
                    <a:lumMod val="75000"/>
                  </a:schemeClr>
                </a:solidFill>
                <a:effectLst/>
              </a:rPr>
              <a:t>The Clinical Educator:</a:t>
            </a:r>
            <a:r>
              <a:rPr lang="en-US" sz="5400" dirty="0">
                <a:solidFill>
                  <a:schemeClr val="accent1">
                    <a:lumMod val="75000"/>
                  </a:schemeClr>
                </a:solidFill>
                <a:effectLst/>
              </a:rPr>
              <a:t/>
            </a:r>
            <a:br>
              <a:rPr lang="en-US" sz="5400" dirty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en-US" sz="5400" b="1" i="1" dirty="0">
                <a:solidFill>
                  <a:schemeClr val="accent1">
                    <a:lumMod val="75000"/>
                  </a:schemeClr>
                </a:solidFill>
                <a:effectLst/>
              </a:rPr>
              <a:t>A Contemporary View</a:t>
            </a:r>
            <a:r>
              <a:rPr lang="en-US" dirty="0">
                <a:solidFill>
                  <a:schemeClr val="tx1"/>
                </a:solidFill>
                <a:effectLst/>
              </a:rPr>
              <a:t/>
            </a:r>
            <a:br>
              <a:rPr lang="en-US" dirty="0">
                <a:solidFill>
                  <a:schemeClr val="tx1"/>
                </a:solidFill>
                <a:effectLst/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981200"/>
          </a:xfrm>
        </p:spPr>
        <p:txBody>
          <a:bodyPr>
            <a:noAutofit/>
          </a:bodyPr>
          <a:lstStyle/>
          <a:p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Main Speakers: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1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1400" b="1" i="1" dirty="0">
                <a:solidFill>
                  <a:schemeClr val="tx2">
                    <a:lumMod val="75000"/>
                  </a:schemeClr>
                </a:solidFill>
              </a:rPr>
              <a:t>Amy Both, PT,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b="1" i="1" dirty="0">
                <a:solidFill>
                  <a:schemeClr val="tx2">
                    <a:lumMod val="75000"/>
                  </a:schemeClr>
                </a:solidFill>
              </a:rPr>
              <a:t>MHS, DCE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1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1400" b="1" i="1" dirty="0">
                <a:solidFill>
                  <a:schemeClr val="tx2">
                    <a:lumMod val="75000"/>
                  </a:schemeClr>
                </a:solidFill>
              </a:rPr>
              <a:t>Julie Crompton,  DPT,  CCCE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1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1400" b="1" i="1" dirty="0">
                <a:solidFill>
                  <a:schemeClr val="tx2">
                    <a:lumMod val="75000"/>
                  </a:schemeClr>
                </a:solidFill>
              </a:rPr>
              <a:t>Deborah George,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b="1" i="1" dirty="0">
                <a:solidFill>
                  <a:schemeClr val="tx2">
                    <a:lumMod val="75000"/>
                  </a:schemeClr>
                </a:solidFill>
              </a:rPr>
              <a:t>PT, PhD, MS, DCE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1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1400" b="1" i="1" dirty="0">
                <a:solidFill>
                  <a:schemeClr val="tx2">
                    <a:lumMod val="75000"/>
                  </a:schemeClr>
                </a:solidFill>
              </a:rPr>
              <a:t>Susan Hartman,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b="1" i="1" dirty="0">
                <a:solidFill>
                  <a:schemeClr val="tx2">
                    <a:lumMod val="75000"/>
                  </a:schemeClr>
                </a:solidFill>
              </a:rPr>
              <a:t>PT, MBA, CCCE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1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1400" b="1" i="1" dirty="0">
                <a:solidFill>
                  <a:schemeClr val="tx2">
                    <a:lumMod val="75000"/>
                  </a:schemeClr>
                </a:solidFill>
              </a:rPr>
              <a:t>Corey Overmyer,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b="1" i="1" dirty="0">
                <a:solidFill>
                  <a:schemeClr val="tx2">
                    <a:lumMod val="75000"/>
                  </a:schemeClr>
                </a:solidFill>
              </a:rPr>
              <a:t>PT, MSBS, MBA, OCS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1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1400" b="1" i="1" dirty="0">
                <a:solidFill>
                  <a:schemeClr val="tx2">
                    <a:lumMod val="75000"/>
                  </a:schemeClr>
                </a:solidFill>
              </a:rPr>
              <a:t>Jean Weaver, PT, MBA, DCE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1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1400" b="1" i="1" dirty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1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Friday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, October 30, 2015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1400" dirty="0">
                <a:solidFill>
                  <a:schemeClr val="tx2">
                    <a:lumMod val="75000"/>
                  </a:schemeClr>
                </a:solidFill>
              </a:rPr>
            </a:b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13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76200"/>
            <a:ext cx="7772400" cy="2505075"/>
          </a:xfrm>
        </p:spPr>
        <p:txBody>
          <a:bodyPr/>
          <a:lstStyle/>
          <a:p>
            <a:r>
              <a:rPr lang="en-US" dirty="0" smtClean="0"/>
              <a:t>So let’s get started…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C:\Users\aboth\AppData\Local\Microsoft\Windows\Temporary Internet Files\Content.IE5\NDMBQYOK\audio-158489_64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819400"/>
            <a:ext cx="3124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5635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en-US" dirty="0" smtClean="0"/>
              <a:t>Look Above the Canopy…</a:t>
            </a:r>
            <a:endParaRPr lang="en-US" dirty="0"/>
          </a:p>
        </p:txBody>
      </p:sp>
      <p:pic>
        <p:nvPicPr>
          <p:cNvPr id="1027" name="Picture 3" descr="C:\Users\aboth\AppData\Local\Microsoft\Windows\Temporary Internet Files\Content.IE5\P36MQW0G\pedobear_looking-183x300[1]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05000"/>
            <a:ext cx="642937" cy="105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both\AppData\Local\Microsoft\Windows\Temporary Internet Files\Content.IE5\BXU073Q6\gi01a20140905010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002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both\AppData\Local\Microsoft\Windows\Temporary Internet Files\Content.IE5\OVFVGEXT\telescope_by_tohmis-d86u9dx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25715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27051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New Perspective…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0" y="2630269"/>
            <a:ext cx="18274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Innovation Seems Possible…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9797" y="5792597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hlinkClick r:id="rId7"/>
              </a:rPr>
              <a:t>WHAT IF???</a:t>
            </a:r>
            <a:endParaRPr lang="en-US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059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 tmFilter="0, 0; .2, .5; .8, .5; 1, 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00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s it possible? Can you see yourself?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743450" y="1600200"/>
            <a:ext cx="4038600" cy="4525963"/>
          </a:xfrm>
        </p:spPr>
        <p:txBody>
          <a:bodyPr/>
          <a:lstStyle/>
          <a:p>
            <a:r>
              <a:rPr lang="en-US" dirty="0" smtClean="0"/>
              <a:t>Champion </a:t>
            </a:r>
          </a:p>
          <a:p>
            <a:pPr lvl="1"/>
            <a:r>
              <a:rPr lang="en-US" dirty="0" smtClean="0"/>
              <a:t>5 or more new ideas to implement following this course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Innovator </a:t>
            </a:r>
          </a:p>
          <a:p>
            <a:pPr lvl="1"/>
            <a:r>
              <a:rPr lang="en-US" dirty="0" smtClean="0"/>
              <a:t>1-4 new ideas to implement following this course</a:t>
            </a:r>
            <a:endParaRPr lang="en-US" dirty="0"/>
          </a:p>
        </p:txBody>
      </p:sp>
      <p:pic>
        <p:nvPicPr>
          <p:cNvPr id="8197" name="Picture 5" descr="C:\Users\aboth\AppData\Local\Microsoft\Windows\Temporary Internet Files\Content.IE5\OVFVGEXT\champion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8194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both\AppData\Local\Microsoft\Windows\Temporary Internet Files\Content.IE5\BXU073Q6\20131218_innovationsquare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819400"/>
            <a:ext cx="2540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227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smtClean="0"/>
              <a:t>Essential Functions: Concepts of Contemporary Mentoring 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Amy Both, MHS, PT, DCE</a:t>
            </a:r>
          </a:p>
          <a:p>
            <a:r>
              <a:rPr lang="en-US" dirty="0" smtClean="0"/>
              <a:t>University of Toledo</a:t>
            </a:r>
          </a:p>
          <a:p>
            <a:r>
              <a:rPr lang="en-US" dirty="0" smtClean="0"/>
              <a:t>Fall OH- KY Consortium Conference 2015</a:t>
            </a:r>
            <a:endParaRPr lang="en-US" dirty="0"/>
          </a:p>
        </p:txBody>
      </p:sp>
      <p:pic>
        <p:nvPicPr>
          <p:cNvPr id="18434" name="Picture 2" descr="C:\Users\aboth\AppData\Local\Microsoft\Windows\Temporary Internet Files\Content.IE5\H1A7T2G9\Mentoring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505200"/>
            <a:ext cx="1854200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076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Differentiate </a:t>
            </a:r>
            <a:r>
              <a:rPr lang="en-US" dirty="0"/>
              <a:t>the essential roles and best practices in contemporary mentoring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Definitions and Research</a:t>
            </a:r>
          </a:p>
          <a:p>
            <a:pPr lvl="1"/>
            <a:r>
              <a:rPr lang="en-US" dirty="0" smtClean="0"/>
              <a:t>Millennial Considerations</a:t>
            </a:r>
          </a:p>
          <a:p>
            <a:pPr lvl="1"/>
            <a:r>
              <a:rPr lang="en-US" dirty="0" smtClean="0"/>
              <a:t>Special Focus on Leadership</a:t>
            </a:r>
            <a:endParaRPr lang="en-US" dirty="0"/>
          </a:p>
          <a:p>
            <a:endParaRPr lang="en-US" dirty="0"/>
          </a:p>
        </p:txBody>
      </p:sp>
      <p:pic>
        <p:nvPicPr>
          <p:cNvPr id="19458" name="Picture 2" descr="C:\Users\aboth\AppData\Local\Microsoft\Windows\Temporary Internet Files\Content.IE5\H1A7T2G9\Mentoring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495800"/>
            <a:ext cx="1854200" cy="185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768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Are you a mentor?</a:t>
            </a:r>
            <a:endParaRPr lang="en-CA" dirty="0"/>
          </a:p>
        </p:txBody>
      </p:sp>
      <p:sp>
        <p:nvSpPr>
          <p:cNvPr id="1331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smtClean="0"/>
          </a:p>
          <a:p>
            <a:endParaRPr lang="en-CA" smtClean="0"/>
          </a:p>
          <a:p>
            <a:r>
              <a:rPr lang="en-CA" i="1" smtClean="0"/>
              <a:t>"Before you are a leader, success is all about growing yourself. When you become a leader success is all about growing others.” </a:t>
            </a:r>
            <a:r>
              <a:rPr lang="en-CA" smtClean="0"/>
              <a:t>          </a:t>
            </a:r>
          </a:p>
          <a:p>
            <a:pPr>
              <a:buFont typeface="Wingdings 3" pitchFamily="18" charset="2"/>
              <a:buNone/>
            </a:pPr>
            <a:r>
              <a:rPr lang="en-CA" smtClean="0"/>
              <a:t>                                                   Jack Welch</a:t>
            </a:r>
          </a:p>
          <a:p>
            <a:endParaRPr lang="en-CA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7F90C7B6-3FFB-484F-AAB2-53E89FDD42E4}" type="slidenum">
              <a:rPr lang="en-US" smtClean="0"/>
              <a:pPr/>
              <a:t>15</a:t>
            </a:fld>
            <a:endParaRPr lang="en-US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623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600200"/>
          </a:xfrm>
        </p:spPr>
        <p:txBody>
          <a:bodyPr/>
          <a:lstStyle/>
          <a:p>
            <a:r>
              <a:rPr lang="en-US" dirty="0" smtClean="0"/>
              <a:t>Definitions </a:t>
            </a:r>
            <a:r>
              <a:rPr lang="en-US" sz="1100" dirty="0" smtClean="0"/>
              <a:t>(Oxford Dictionary)</a:t>
            </a:r>
            <a:endParaRPr lang="en-US" sz="11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4040188" cy="609600"/>
          </a:xfrm>
        </p:spPr>
        <p:txBody>
          <a:bodyPr/>
          <a:lstStyle/>
          <a:p>
            <a:r>
              <a:rPr lang="en-US" b="1" u="sng" dirty="0" smtClean="0"/>
              <a:t>Instructor </a:t>
            </a:r>
            <a:endParaRPr lang="en-US" b="1" u="sng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447800"/>
            <a:ext cx="4041775" cy="609600"/>
          </a:xfrm>
        </p:spPr>
        <p:txBody>
          <a:bodyPr/>
          <a:lstStyle/>
          <a:p>
            <a:r>
              <a:rPr lang="en-US" b="1" u="sng" dirty="0" smtClean="0"/>
              <a:t>Mentor</a:t>
            </a:r>
            <a:endParaRPr lang="en-US" sz="11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057400"/>
            <a:ext cx="4041648" cy="3913632"/>
          </a:xfrm>
        </p:spPr>
        <p:txBody>
          <a:bodyPr/>
          <a:lstStyle/>
          <a:p>
            <a:pPr marL="400050"/>
            <a:r>
              <a:rPr lang="en-US" dirty="0" smtClean="0"/>
              <a:t>Teacher</a:t>
            </a:r>
          </a:p>
          <a:p>
            <a:pPr marL="400050"/>
            <a:r>
              <a:rPr lang="en-US" dirty="0"/>
              <a:t>S</a:t>
            </a:r>
            <a:r>
              <a:rPr lang="en-US" dirty="0" smtClean="0"/>
              <a:t>elect objectives </a:t>
            </a:r>
          </a:p>
          <a:p>
            <a:pPr marL="400050"/>
            <a:r>
              <a:rPr lang="en-US" dirty="0" smtClean="0"/>
              <a:t>Assigned</a:t>
            </a:r>
          </a:p>
          <a:p>
            <a:pPr marL="400050"/>
            <a:r>
              <a:rPr lang="en-US" dirty="0" smtClean="0"/>
              <a:t>Value Independence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672584" y="2057400"/>
            <a:ext cx="4242816" cy="3913187"/>
          </a:xfrm>
        </p:spPr>
        <p:txBody>
          <a:bodyPr/>
          <a:lstStyle/>
          <a:p>
            <a:r>
              <a:rPr lang="en-US" dirty="0" smtClean="0"/>
              <a:t>Advisor</a:t>
            </a:r>
          </a:p>
          <a:p>
            <a:r>
              <a:rPr lang="en-US" dirty="0" smtClean="0"/>
              <a:t>Broadly advise and train</a:t>
            </a:r>
          </a:p>
          <a:p>
            <a:r>
              <a:rPr lang="en-US" dirty="0" smtClean="0"/>
              <a:t>Assigned or Selected</a:t>
            </a:r>
          </a:p>
          <a:p>
            <a:r>
              <a:rPr lang="en-US" dirty="0" smtClean="0"/>
              <a:t>Value Coaching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C:\Users\aboth\AppData\Local\Microsoft\Windows\Temporary Internet Files\Content.IE5\H1A7T2G9\teacher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399" y="4559449"/>
            <a:ext cx="1797127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both\AppData\Local\Microsoft\Windows\Temporary Internet Files\Content.IE5\Q3WVM5O0\impulsa-tu-talento-a-traves-del-mentoring-cve[1]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88"/>
          <a:stretch/>
        </p:blipFill>
        <p:spPr bwMode="auto">
          <a:xfrm>
            <a:off x="5068368" y="4620516"/>
            <a:ext cx="2285288" cy="153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20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en-US" dirty="0" smtClean="0"/>
              <a:t>From Clinical Instructor to Clinical Mentor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7237"/>
            <a:ext cx="8229600" cy="4525963"/>
          </a:xfrm>
        </p:spPr>
        <p:txBody>
          <a:bodyPr/>
          <a:lstStyle/>
          <a:p>
            <a:r>
              <a:rPr lang="en-US" dirty="0" smtClean="0"/>
              <a:t>Vision of the Profession</a:t>
            </a:r>
          </a:p>
          <a:p>
            <a:pPr lvl="1"/>
            <a:r>
              <a:rPr lang="en-US" dirty="0" smtClean="0"/>
              <a:t>Identity</a:t>
            </a:r>
          </a:p>
          <a:p>
            <a:pPr lvl="1"/>
            <a:r>
              <a:rPr lang="en-US" dirty="0" smtClean="0"/>
              <a:t>Quality </a:t>
            </a:r>
            <a:r>
              <a:rPr lang="en-US" sz="1100" dirty="0" smtClean="0"/>
              <a:t>(</a:t>
            </a:r>
            <a:r>
              <a:rPr lang="en-US" sz="1100" dirty="0" err="1" smtClean="0"/>
              <a:t>Gwyer</a:t>
            </a:r>
            <a:r>
              <a:rPr lang="en-US" sz="1100" dirty="0" smtClean="0"/>
              <a:t>, 2015; McCallum et al, 2013)</a:t>
            </a:r>
          </a:p>
          <a:p>
            <a:pPr lvl="1"/>
            <a:r>
              <a:rPr lang="en-US" dirty="0" smtClean="0"/>
              <a:t>Collaboration</a:t>
            </a:r>
          </a:p>
          <a:p>
            <a:r>
              <a:rPr lang="en-US" dirty="0" smtClean="0"/>
              <a:t>Natural Progression within our Profession</a:t>
            </a:r>
          </a:p>
          <a:p>
            <a:pPr lvl="1"/>
            <a:r>
              <a:rPr lang="en-US" dirty="0" smtClean="0"/>
              <a:t>Credentialing</a:t>
            </a:r>
          </a:p>
          <a:p>
            <a:pPr lvl="1"/>
            <a:r>
              <a:rPr lang="en-US" dirty="0"/>
              <a:t>Mentoring Program</a:t>
            </a:r>
          </a:p>
          <a:p>
            <a:pPr lvl="1"/>
            <a:r>
              <a:rPr lang="en-US" dirty="0" smtClean="0"/>
              <a:t>Changes in the Placement Process</a:t>
            </a:r>
          </a:p>
          <a:p>
            <a:pPr lvl="1"/>
            <a:r>
              <a:rPr lang="en-US" dirty="0" smtClean="0"/>
              <a:t>Costs </a:t>
            </a:r>
          </a:p>
          <a:p>
            <a:endParaRPr lang="en-US" dirty="0"/>
          </a:p>
        </p:txBody>
      </p:sp>
      <p:pic>
        <p:nvPicPr>
          <p:cNvPr id="2050" name="Picture 2" descr="C:\Users\aboth\AppData\Local\Microsoft\Windows\Temporary Internet Files\Content.IE5\BXU073Q6\Crossroads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752600"/>
            <a:ext cx="1954537" cy="383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96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Roles in Mentoring </a:t>
            </a:r>
            <a:r>
              <a:rPr lang="en-US" sz="1600" dirty="0" smtClean="0"/>
              <a:t>(Greenfield et al, 2012)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Relationship Building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/>
              <a:t>C</a:t>
            </a:r>
            <a:r>
              <a:rPr lang="en-US" sz="3200" dirty="0" smtClean="0"/>
              <a:t>ommunication </a:t>
            </a:r>
            <a:r>
              <a:rPr lang="en-US" sz="3200" dirty="0"/>
              <a:t>S</a:t>
            </a:r>
            <a:r>
              <a:rPr lang="en-US" sz="3200" dirty="0" smtClean="0"/>
              <a:t>kills and Feedback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Clinical </a:t>
            </a:r>
            <a:r>
              <a:rPr lang="en-US" sz="3200" dirty="0"/>
              <a:t>T</a:t>
            </a:r>
            <a:r>
              <a:rPr lang="en-US" sz="3200" dirty="0" smtClean="0"/>
              <a:t>eaching Techniques</a:t>
            </a:r>
            <a:endParaRPr lang="en-US" sz="3200" dirty="0"/>
          </a:p>
          <a:p>
            <a:endParaRPr lang="en-US" dirty="0"/>
          </a:p>
        </p:txBody>
      </p:sp>
      <p:pic>
        <p:nvPicPr>
          <p:cNvPr id="10242" name="Picture 2" descr="C:\Users\aboth\AppData\Local\Microsoft\Windows\Temporary Internet Files\Content.IE5\H1A7T2G9\Mentoring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24000"/>
            <a:ext cx="1752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95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1600200"/>
          </a:xfrm>
        </p:spPr>
        <p:txBody>
          <a:bodyPr/>
          <a:lstStyle/>
          <a:p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600" u="sng" dirty="0" smtClean="0"/>
              <a:t>Faculty </a:t>
            </a:r>
            <a:r>
              <a:rPr lang="en-US" sz="2600" u="sng" dirty="0"/>
              <a:t>and Student Perceptions of a Physical </a:t>
            </a:r>
            <a:r>
              <a:rPr lang="en-US" sz="2600" u="sng" dirty="0" smtClean="0"/>
              <a:t>Therapy </a:t>
            </a:r>
            <a:r>
              <a:rPr lang="en-US" sz="2600" u="sng" dirty="0"/>
              <a:t>Academic Mentoring </a:t>
            </a:r>
            <a:r>
              <a:rPr lang="en-US" sz="2600" u="sng" dirty="0" smtClean="0"/>
              <a:t>Program </a:t>
            </a:r>
            <a:endParaRPr lang="en-US" sz="2600" u="sng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Method: </a:t>
            </a:r>
          </a:p>
          <a:p>
            <a:r>
              <a:rPr lang="en-US" sz="2000" dirty="0" smtClean="0"/>
              <a:t>Faculty </a:t>
            </a:r>
            <a:r>
              <a:rPr lang="en-US" sz="2000" dirty="0"/>
              <a:t>and students completed electronic </a:t>
            </a:r>
            <a:r>
              <a:rPr lang="en-US" sz="2000" dirty="0" smtClean="0"/>
              <a:t>questionnaires </a:t>
            </a:r>
            <a:r>
              <a:rPr lang="en-US" sz="2000" dirty="0"/>
              <a:t>developed specifically for </a:t>
            </a:r>
            <a:r>
              <a:rPr lang="en-US" sz="2000" dirty="0" smtClean="0"/>
              <a:t>each group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Results:</a:t>
            </a:r>
          </a:p>
          <a:p>
            <a:r>
              <a:rPr lang="en-US" sz="2000" dirty="0"/>
              <a:t>Return rate was 54.50% (N=286) for students and </a:t>
            </a:r>
            <a:r>
              <a:rPr lang="en-US" sz="2000" dirty="0" smtClean="0"/>
              <a:t>100</a:t>
            </a:r>
            <a:r>
              <a:rPr lang="en-US" sz="2000" dirty="0"/>
              <a:t>% (N=18) for </a:t>
            </a:r>
            <a:r>
              <a:rPr lang="en-US" sz="2000" dirty="0" smtClean="0"/>
              <a:t>faculty 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Student response rates:</a:t>
            </a:r>
          </a:p>
          <a:p>
            <a:pPr lvl="1"/>
            <a:r>
              <a:rPr lang="en-US" sz="1800" dirty="0" smtClean="0"/>
              <a:t>Effect </a:t>
            </a:r>
            <a:r>
              <a:rPr lang="en-US" sz="1800" dirty="0"/>
              <a:t>of the </a:t>
            </a:r>
            <a:r>
              <a:rPr lang="en-US" sz="1800" dirty="0" smtClean="0"/>
              <a:t>mentoring </a:t>
            </a:r>
            <a:r>
              <a:rPr lang="en-US" sz="1800" dirty="0"/>
              <a:t>program on educational experiences, </a:t>
            </a:r>
            <a:r>
              <a:rPr lang="en-US" sz="1800" dirty="0" smtClean="0"/>
              <a:t>program value, faculty mentor communication all </a:t>
            </a:r>
            <a:r>
              <a:rPr lang="en-US" sz="1800" dirty="0"/>
              <a:t>exceeded </a:t>
            </a:r>
            <a:r>
              <a:rPr lang="en-US" sz="1800" dirty="0" smtClean="0"/>
              <a:t>90.00</a:t>
            </a:r>
            <a:r>
              <a:rPr lang="en-US" sz="1800" dirty="0"/>
              <a:t>%. </a:t>
            </a:r>
            <a:endParaRPr lang="en-US" sz="1800" dirty="0" smtClean="0"/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Faculty Response Rates:</a:t>
            </a:r>
          </a:p>
          <a:p>
            <a:pPr lvl="1"/>
            <a:r>
              <a:rPr lang="en-US" sz="1800" dirty="0" smtClean="0"/>
              <a:t>88.89</a:t>
            </a:r>
            <a:r>
              <a:rPr lang="en-US" sz="1800" dirty="0"/>
              <a:t>% </a:t>
            </a:r>
            <a:r>
              <a:rPr lang="en-US" sz="1800" dirty="0" smtClean="0"/>
              <a:t>agreed </a:t>
            </a:r>
            <a:r>
              <a:rPr lang="en-US" sz="1800" dirty="0"/>
              <a:t>their </a:t>
            </a:r>
            <a:r>
              <a:rPr lang="en-US" sz="1800" dirty="0" smtClean="0"/>
              <a:t>mentees </a:t>
            </a:r>
            <a:r>
              <a:rPr lang="en-US" sz="1800" dirty="0"/>
              <a:t>benefited </a:t>
            </a:r>
            <a:r>
              <a:rPr lang="en-US" sz="1800" dirty="0" smtClean="0"/>
              <a:t>from </a:t>
            </a:r>
            <a:r>
              <a:rPr lang="en-US" sz="1800" dirty="0"/>
              <a:t>meeting with them regarding academic </a:t>
            </a:r>
            <a:r>
              <a:rPr lang="en-US" sz="1800" dirty="0" smtClean="0"/>
              <a:t>issues</a:t>
            </a:r>
          </a:p>
          <a:p>
            <a:pPr lvl="1"/>
            <a:r>
              <a:rPr lang="en-US" sz="1800" dirty="0" smtClean="0"/>
              <a:t>94.12</a:t>
            </a:r>
            <a:r>
              <a:rPr lang="en-US" sz="1800" dirty="0"/>
              <a:t>% </a:t>
            </a:r>
            <a:r>
              <a:rPr lang="en-US" sz="1800" dirty="0" smtClean="0"/>
              <a:t>believed </a:t>
            </a:r>
            <a:r>
              <a:rPr lang="en-US" sz="1800" dirty="0"/>
              <a:t>the mentoring program was </a:t>
            </a:r>
            <a:r>
              <a:rPr lang="en-US" sz="1800" dirty="0" smtClean="0"/>
              <a:t>valuable </a:t>
            </a:r>
          </a:p>
          <a:p>
            <a:pPr lvl="1"/>
            <a:r>
              <a:rPr lang="en-US" sz="1800" dirty="0" smtClean="0"/>
              <a:t>82.35</a:t>
            </a:r>
            <a:r>
              <a:rPr lang="en-US" sz="1800" dirty="0"/>
              <a:t>% thought </a:t>
            </a:r>
            <a:r>
              <a:rPr lang="en-US" sz="1800" dirty="0" smtClean="0"/>
              <a:t>the </a:t>
            </a:r>
            <a:r>
              <a:rPr lang="en-US" sz="1800" dirty="0"/>
              <a:t>program was worth the time spent participating </a:t>
            </a:r>
            <a:r>
              <a:rPr lang="en-US" sz="1800" dirty="0" smtClean="0"/>
              <a:t>in it</a:t>
            </a:r>
            <a:endParaRPr lang="en-US" sz="1800" dirty="0"/>
          </a:p>
          <a:p>
            <a:endParaRPr lang="en-US" sz="2000" dirty="0" smtClean="0"/>
          </a:p>
          <a:p>
            <a:endParaRPr lang="en-US" sz="14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6121153"/>
            <a:ext cx="7467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Frese</a:t>
            </a:r>
            <a:r>
              <a:rPr lang="en-US" sz="1000" dirty="0"/>
              <a:t> E, </a:t>
            </a:r>
            <a:r>
              <a:rPr lang="en-US" sz="1000" dirty="0" err="1"/>
              <a:t>Cavallo</a:t>
            </a:r>
            <a:r>
              <a:rPr lang="en-US" sz="1000" dirty="0"/>
              <a:t> C, </a:t>
            </a:r>
            <a:r>
              <a:rPr lang="en-US" sz="1000" dirty="0" err="1"/>
              <a:t>Hawthone</a:t>
            </a:r>
            <a:r>
              <a:rPr lang="en-US" sz="1000" dirty="0"/>
              <a:t> K, </a:t>
            </a:r>
            <a:r>
              <a:rPr lang="en-US" sz="1000" dirty="0" err="1"/>
              <a:t>Kettenbach</a:t>
            </a:r>
            <a:r>
              <a:rPr lang="en-US" sz="1000" dirty="0"/>
              <a:t> G, Wilder E, </a:t>
            </a:r>
            <a:r>
              <a:rPr lang="en-US" sz="1000" dirty="0" err="1"/>
              <a:t>Yemm</a:t>
            </a:r>
            <a:r>
              <a:rPr lang="en-US" sz="1000" dirty="0"/>
              <a:t>, B. Faculty and Student Perceptions of a Physical Therapy Academic Mentoring Program. The Internet Journal of Allied Health Sciences and Practice. Oct 2014. Volume 12 Number 4. </a:t>
            </a:r>
          </a:p>
        </p:txBody>
      </p:sp>
      <p:pic>
        <p:nvPicPr>
          <p:cNvPr id="20482" name="Picture 2" descr="C:\Users\aboth\AppData\Local\Microsoft\Windows\Temporary Internet Files\Content.IE5\H1A7T2G9\Mentoring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2400"/>
            <a:ext cx="1244600" cy="124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20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both\Dropbox\Consortium\Consortial log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85800"/>
            <a:ext cx="7010400" cy="5333999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331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7200"/>
            <a:ext cx="8229600" cy="1600200"/>
          </a:xfrm>
        </p:spPr>
        <p:txBody>
          <a:bodyPr/>
          <a:lstStyle/>
          <a:p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200" u="sng" dirty="0"/>
              <a:t>S</a:t>
            </a:r>
            <a:r>
              <a:rPr lang="en-US" sz="3200" u="sng" dirty="0" smtClean="0"/>
              <a:t>tudent </a:t>
            </a:r>
            <a:r>
              <a:rPr lang="en-US" sz="3200" u="sng" dirty="0"/>
              <a:t>Perceptions of Outcomes from Participation in Physical Therapy Pro Bono </a:t>
            </a:r>
            <a:r>
              <a:rPr lang="en-US" sz="3200" u="sng" dirty="0" smtClean="0"/>
              <a:t>Clinics: A </a:t>
            </a:r>
            <a:r>
              <a:rPr lang="en-US" sz="3200" u="sng" dirty="0"/>
              <a:t>Qualitative Study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600" dirty="0" smtClean="0"/>
              <a:t>Method: </a:t>
            </a:r>
          </a:p>
          <a:p>
            <a:r>
              <a:rPr lang="en-US" sz="2600" dirty="0" smtClean="0"/>
              <a:t>Three focus groups to </a:t>
            </a:r>
            <a:r>
              <a:rPr lang="en-US" sz="2600" dirty="0"/>
              <a:t>assess the students' perception of the professional impact of volunteering in a pro bono physical therapy </a:t>
            </a:r>
            <a:r>
              <a:rPr lang="en-US" sz="2600" dirty="0" smtClean="0"/>
              <a:t>clinic </a:t>
            </a:r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r>
              <a:rPr lang="en-US" sz="2600" dirty="0" smtClean="0"/>
              <a:t>Results:</a:t>
            </a:r>
          </a:p>
          <a:p>
            <a:r>
              <a:rPr lang="en-US" sz="2600" dirty="0" smtClean="0"/>
              <a:t>Four </a:t>
            </a:r>
            <a:r>
              <a:rPr lang="en-US" sz="2600" dirty="0"/>
              <a:t>main themes emerged from the data: </a:t>
            </a:r>
            <a:endParaRPr lang="en-US" sz="3100" dirty="0" smtClean="0"/>
          </a:p>
          <a:p>
            <a:pPr lvl="1"/>
            <a:r>
              <a:rPr lang="en-US" sz="2200" dirty="0" smtClean="0"/>
              <a:t>Core Values</a:t>
            </a:r>
          </a:p>
          <a:p>
            <a:pPr lvl="1"/>
            <a:r>
              <a:rPr lang="en-US" sz="2200" dirty="0" smtClean="0"/>
              <a:t>Clinical </a:t>
            </a:r>
            <a:r>
              <a:rPr lang="en-US" sz="2200" dirty="0"/>
              <a:t>Physical Therapy </a:t>
            </a:r>
            <a:r>
              <a:rPr lang="en-US" sz="2200" dirty="0" smtClean="0"/>
              <a:t>Skills</a:t>
            </a:r>
          </a:p>
          <a:p>
            <a:pPr lvl="1"/>
            <a:r>
              <a:rPr lang="en-US" sz="2200" dirty="0" smtClean="0"/>
              <a:t>Professional Growth</a:t>
            </a:r>
          </a:p>
          <a:p>
            <a:pPr lvl="1"/>
            <a:r>
              <a:rPr lang="en-US" sz="2200" dirty="0" smtClean="0"/>
              <a:t>Community </a:t>
            </a:r>
            <a:r>
              <a:rPr lang="en-US" sz="2200" dirty="0"/>
              <a:t>and Professional </a:t>
            </a:r>
            <a:r>
              <a:rPr lang="en-US" sz="2200" dirty="0" smtClean="0"/>
              <a:t>Connections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600" dirty="0" smtClean="0"/>
              <a:t>Conclusion:</a:t>
            </a:r>
          </a:p>
          <a:p>
            <a:r>
              <a:rPr lang="en-US" sz="2600" dirty="0" smtClean="0"/>
              <a:t>The </a:t>
            </a:r>
            <a:r>
              <a:rPr lang="en-US" sz="2600" dirty="0"/>
              <a:t>development of a broad range of tangible and less tangible professional characteristics helps to validate student volunteer participation in physical therapy pro bono clinics. </a:t>
            </a:r>
            <a:endParaRPr lang="en-US" sz="2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02942" y="6248400"/>
            <a:ext cx="792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Stickler, Laurie; </a:t>
            </a:r>
            <a:r>
              <a:rPr lang="en-US" sz="1000" dirty="0" err="1"/>
              <a:t>Grapczynski</a:t>
            </a:r>
            <a:r>
              <a:rPr lang="en-US" sz="1000" dirty="0"/>
              <a:t>, Cynthia; </a:t>
            </a:r>
            <a:r>
              <a:rPr lang="en-US" sz="1000" dirty="0" err="1"/>
              <a:t>Ritch</a:t>
            </a:r>
            <a:r>
              <a:rPr lang="en-US" sz="1000" dirty="0"/>
              <a:t>, John. Student perceptions of outcomes from participation in physical therapy pro bono clinics: a qualitative study. </a:t>
            </a:r>
            <a:r>
              <a:rPr lang="en-US" sz="1000" dirty="0">
                <a:hlinkClick r:id="rId2"/>
              </a:rPr>
              <a:t>Journal of Allied Health</a:t>
            </a:r>
            <a:r>
              <a:rPr lang="en-US" sz="1000" dirty="0"/>
              <a:t>, Volume 42, Number 1, Spring 2013, pp. 46-55(10)</a:t>
            </a:r>
          </a:p>
        </p:txBody>
      </p:sp>
      <p:pic>
        <p:nvPicPr>
          <p:cNvPr id="5" name="Picture 2" descr="C:\Users\aboth\AppData\Local\Microsoft\Windows\Temporary Internet Files\Content.IE5\H1A7T2G9\Mentoring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653" y="76200"/>
            <a:ext cx="1244600" cy="124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05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600200"/>
          </a:xfrm>
        </p:spPr>
        <p:txBody>
          <a:bodyPr/>
          <a:lstStyle/>
          <a:p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023" y="990600"/>
            <a:ext cx="8229600" cy="5029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200" u="sng" dirty="0" smtClean="0"/>
          </a:p>
          <a:p>
            <a:pPr marL="0" indent="0">
              <a:buNone/>
            </a:pPr>
            <a:r>
              <a:rPr lang="en-US" sz="2200" u="sng" dirty="0" smtClean="0"/>
              <a:t>Students </a:t>
            </a:r>
            <a:r>
              <a:rPr lang="en-US" sz="2200" u="sng" dirty="0"/>
              <a:t>Mentoring Students in a Service-Learning  Clinical Supervision Experience: An Educational Case </a:t>
            </a:r>
            <a:r>
              <a:rPr lang="en-US" sz="2200" u="sng" dirty="0" smtClean="0"/>
              <a:t>Report</a:t>
            </a:r>
          </a:p>
          <a:p>
            <a:pPr marL="0" indent="0">
              <a:buNone/>
            </a:pPr>
            <a:endParaRPr lang="en-US" sz="2200" u="sng" dirty="0" smtClean="0"/>
          </a:p>
          <a:p>
            <a:pPr marL="0" indent="0">
              <a:buNone/>
            </a:pPr>
            <a:r>
              <a:rPr lang="en-US" sz="1600" dirty="0" smtClean="0"/>
              <a:t>Method: </a:t>
            </a:r>
          </a:p>
          <a:p>
            <a:r>
              <a:rPr lang="en-US" sz="1600" dirty="0" smtClean="0"/>
              <a:t>Outcomes of the service-learning project were assessed: </a:t>
            </a:r>
          </a:p>
          <a:p>
            <a:pPr lvl="1"/>
            <a:r>
              <a:rPr lang="en-US" sz="1400" dirty="0"/>
              <a:t>T</a:t>
            </a:r>
            <a:r>
              <a:rPr lang="en-US" sz="1400" dirty="0" smtClean="0"/>
              <a:t>ally of services rendered</a:t>
            </a:r>
          </a:p>
          <a:p>
            <a:pPr lvl="1"/>
            <a:r>
              <a:rPr lang="en-US" sz="1400" dirty="0"/>
              <a:t>M</a:t>
            </a:r>
            <a:r>
              <a:rPr lang="en-US" sz="1400" dirty="0" smtClean="0"/>
              <a:t>easurement of curricular goal achievement</a:t>
            </a:r>
          </a:p>
          <a:p>
            <a:pPr lvl="1"/>
            <a:r>
              <a:rPr lang="en-US" sz="1400" dirty="0"/>
              <a:t>S</a:t>
            </a:r>
            <a:r>
              <a:rPr lang="en-US" sz="1400" dirty="0" smtClean="0"/>
              <a:t>urvey of the community partners' satisfaction with the event</a:t>
            </a:r>
            <a:endParaRPr lang="en-US" sz="1400" dirty="0"/>
          </a:p>
          <a:p>
            <a:pPr lvl="1"/>
            <a:r>
              <a:rPr lang="en-US" sz="1400" dirty="0" smtClean="0"/>
              <a:t>First-year and third-year DPT student reflection papers. </a:t>
            </a:r>
          </a:p>
          <a:p>
            <a:pPr marL="0" indent="0">
              <a:buNone/>
            </a:pPr>
            <a:endParaRPr lang="en-US" sz="2300" dirty="0" smtClean="0"/>
          </a:p>
          <a:p>
            <a:pPr marL="0" indent="0">
              <a:buNone/>
            </a:pPr>
            <a:r>
              <a:rPr lang="en-US" sz="1600" dirty="0" smtClean="0"/>
              <a:t>Results:</a:t>
            </a:r>
          </a:p>
          <a:p>
            <a:r>
              <a:rPr lang="en-US" sz="1600" dirty="0" smtClean="0"/>
              <a:t>The </a:t>
            </a:r>
            <a:r>
              <a:rPr lang="en-US" sz="1600" dirty="0"/>
              <a:t>service-learning project was effective </a:t>
            </a:r>
            <a:r>
              <a:rPr lang="en-US" sz="1600" dirty="0" smtClean="0"/>
              <a:t>in:</a:t>
            </a:r>
          </a:p>
          <a:p>
            <a:pPr lvl="1"/>
            <a:r>
              <a:rPr lang="en-US" sz="1400" dirty="0" smtClean="0"/>
              <a:t>Meeting </a:t>
            </a:r>
            <a:r>
              <a:rPr lang="en-US" sz="1400" dirty="0"/>
              <a:t>a community </a:t>
            </a:r>
            <a:r>
              <a:rPr lang="en-US" sz="1400" dirty="0" smtClean="0"/>
              <a:t>need</a:t>
            </a:r>
          </a:p>
          <a:p>
            <a:pPr lvl="1"/>
            <a:r>
              <a:rPr lang="en-US" sz="1400" dirty="0" smtClean="0"/>
              <a:t>Enhancing </a:t>
            </a:r>
            <a:r>
              <a:rPr lang="en-US" sz="1400" dirty="0"/>
              <a:t>community partner </a:t>
            </a:r>
            <a:r>
              <a:rPr lang="en-US" sz="1400" dirty="0" smtClean="0"/>
              <a:t>relationships</a:t>
            </a:r>
          </a:p>
          <a:p>
            <a:pPr lvl="1"/>
            <a:r>
              <a:rPr lang="en-US" sz="1400" dirty="0" smtClean="0"/>
              <a:t>Fostering </a:t>
            </a:r>
            <a:r>
              <a:rPr lang="en-US" sz="1400" dirty="0"/>
              <a:t>student understandings of social </a:t>
            </a:r>
            <a:r>
              <a:rPr lang="en-US" sz="1400" dirty="0" smtClean="0"/>
              <a:t>responsibility</a:t>
            </a:r>
          </a:p>
          <a:p>
            <a:pPr lvl="1"/>
            <a:r>
              <a:rPr lang="en-US" sz="1400" dirty="0" smtClean="0"/>
              <a:t>Creating </a:t>
            </a:r>
            <a:r>
              <a:rPr lang="en-US" sz="1400" dirty="0"/>
              <a:t>a valuable peer mentorship </a:t>
            </a:r>
            <a:r>
              <a:rPr lang="en-US" sz="1400" dirty="0" smtClean="0"/>
              <a:t>experience</a:t>
            </a:r>
          </a:p>
          <a:p>
            <a:endParaRPr lang="en-US" sz="1600" dirty="0" smtClean="0"/>
          </a:p>
          <a:p>
            <a:endParaRPr lang="en-US" sz="600" dirty="0"/>
          </a:p>
          <a:p>
            <a:pPr marL="0" indent="0">
              <a:buNone/>
            </a:pPr>
            <a:endParaRPr lang="en-US" sz="600" dirty="0"/>
          </a:p>
          <a:p>
            <a:pPr marL="0" indent="0">
              <a:buNone/>
            </a:pPr>
            <a:endParaRPr lang="en-US" dirty="0" smtClean="0"/>
          </a:p>
          <a:p>
            <a:endParaRPr lang="en-US" sz="1500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6229290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Black </a:t>
            </a:r>
            <a:r>
              <a:rPr lang="en-US" sz="1000" dirty="0" err="1"/>
              <a:t>Lattanzi</a:t>
            </a:r>
            <a:r>
              <a:rPr lang="en-US" sz="1000" dirty="0"/>
              <a:t> J, Campbell SL, Dole RL and </a:t>
            </a:r>
            <a:r>
              <a:rPr lang="en-US" sz="1000" dirty="0" err="1"/>
              <a:t>Palombaro</a:t>
            </a:r>
            <a:r>
              <a:rPr lang="en-US" sz="1000" dirty="0"/>
              <a:t> KM. Students Mentoring Students in a Service-Learning  Clinical Supervision Experience: An Educational Case Report.  </a:t>
            </a:r>
            <a:r>
              <a:rPr lang="en-US" sz="1000" dirty="0" err="1"/>
              <a:t>Phys</a:t>
            </a:r>
            <a:r>
              <a:rPr lang="en-US" sz="1000" dirty="0"/>
              <a:t> </a:t>
            </a:r>
            <a:r>
              <a:rPr lang="en-US" sz="1000" dirty="0" err="1"/>
              <a:t>Ther</a:t>
            </a:r>
            <a:r>
              <a:rPr lang="en-US" sz="1000" dirty="0"/>
              <a:t>. 2011; 1513-1524.</a:t>
            </a:r>
          </a:p>
        </p:txBody>
      </p:sp>
      <p:pic>
        <p:nvPicPr>
          <p:cNvPr id="5" name="Picture 2" descr="C:\Users\aboth\AppData\Local\Microsoft\Windows\Temporary Internet Files\Content.IE5\H1A7T2G9\Mentoring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2400"/>
            <a:ext cx="1244600" cy="124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50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33400"/>
            <a:ext cx="8229600" cy="1600200"/>
          </a:xfrm>
        </p:spPr>
        <p:txBody>
          <a:bodyPr/>
          <a:lstStyle/>
          <a:p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244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8000" u="sng" dirty="0"/>
              <a:t>Building Passion Develops Meaningful Mentoring Relationships among Canadian Physiotherapists </a:t>
            </a:r>
            <a:endParaRPr lang="en-US" sz="8000" u="sng" dirty="0" smtClean="0"/>
          </a:p>
          <a:p>
            <a:pPr marL="0" indent="0">
              <a:buNone/>
            </a:pPr>
            <a:endParaRPr lang="en-US" sz="8000" u="sng" dirty="0" smtClean="0"/>
          </a:p>
          <a:p>
            <a:pPr marL="0" indent="0">
              <a:buNone/>
            </a:pPr>
            <a:r>
              <a:rPr lang="en-US" sz="6400" dirty="0" smtClean="0"/>
              <a:t>Methods:</a:t>
            </a:r>
          </a:p>
          <a:p>
            <a:r>
              <a:rPr lang="en-US" sz="6400" dirty="0" smtClean="0"/>
              <a:t>Participants, involved in receiving and providing mentorship, were interviewed on the </a:t>
            </a:r>
            <a:r>
              <a:rPr lang="en-US" sz="6400" dirty="0"/>
              <a:t>impact of mentorship on their </a:t>
            </a:r>
            <a:r>
              <a:rPr lang="en-US" sz="6400" dirty="0" smtClean="0"/>
              <a:t>careers. </a:t>
            </a:r>
          </a:p>
          <a:p>
            <a:endParaRPr lang="en-US" sz="6400" dirty="0" smtClean="0"/>
          </a:p>
          <a:p>
            <a:pPr marL="0" indent="0">
              <a:buNone/>
            </a:pPr>
            <a:r>
              <a:rPr lang="en-US" sz="6400" dirty="0" smtClean="0"/>
              <a:t>Results</a:t>
            </a:r>
            <a:r>
              <a:rPr lang="en-US" sz="6400" dirty="0"/>
              <a:t>: </a:t>
            </a:r>
            <a:endParaRPr lang="en-US" sz="6400" dirty="0" smtClean="0"/>
          </a:p>
          <a:p>
            <a:r>
              <a:rPr lang="en-US" sz="6400" dirty="0" smtClean="0"/>
              <a:t>Participants </a:t>
            </a:r>
            <a:r>
              <a:rPr lang="en-US" sz="6400" dirty="0"/>
              <a:t>experienced mentorship as a positive, reflective phenomenon. </a:t>
            </a:r>
            <a:endParaRPr lang="en-US" sz="6400" dirty="0" smtClean="0"/>
          </a:p>
          <a:p>
            <a:r>
              <a:rPr lang="en-US" sz="6400" dirty="0" smtClean="0"/>
              <a:t>According </a:t>
            </a:r>
            <a:r>
              <a:rPr lang="en-US" sz="6400" dirty="0"/>
              <a:t>to participants, the true essence of mentorship in physiotherapy consists </a:t>
            </a:r>
            <a:r>
              <a:rPr lang="en-US" sz="6400" dirty="0" smtClean="0"/>
              <a:t>of:</a:t>
            </a:r>
          </a:p>
          <a:p>
            <a:pPr lvl="1"/>
            <a:r>
              <a:rPr lang="en-US" sz="5600" dirty="0" smtClean="0"/>
              <a:t>Building passion</a:t>
            </a:r>
          </a:p>
          <a:p>
            <a:pPr lvl="1"/>
            <a:r>
              <a:rPr lang="en-US" sz="5600" dirty="0" smtClean="0"/>
              <a:t>Keeping fresh</a:t>
            </a:r>
          </a:p>
          <a:p>
            <a:pPr lvl="1"/>
            <a:r>
              <a:rPr lang="en-US" sz="5600" dirty="0" smtClean="0"/>
              <a:t>Making </a:t>
            </a:r>
            <a:r>
              <a:rPr lang="en-US" sz="5600" dirty="0"/>
              <a:t>us </a:t>
            </a:r>
            <a:r>
              <a:rPr lang="en-US" sz="5600" dirty="0" smtClean="0"/>
              <a:t>stronger</a:t>
            </a:r>
          </a:p>
          <a:p>
            <a:pPr lvl="1"/>
            <a:r>
              <a:rPr lang="en-US" sz="5600" dirty="0" smtClean="0"/>
              <a:t>Promoting </a:t>
            </a:r>
            <a:r>
              <a:rPr lang="en-US" sz="5600" dirty="0"/>
              <a:t>deeper </a:t>
            </a:r>
            <a:r>
              <a:rPr lang="en-US" sz="5600" dirty="0" smtClean="0"/>
              <a:t>learning</a:t>
            </a:r>
          </a:p>
          <a:p>
            <a:pPr lvl="1"/>
            <a:endParaRPr lang="en-US" sz="5600" dirty="0" smtClean="0"/>
          </a:p>
          <a:p>
            <a:pPr marL="0" indent="0">
              <a:buNone/>
            </a:pPr>
            <a:r>
              <a:rPr lang="en-US" sz="6400" dirty="0" smtClean="0"/>
              <a:t>Conclusions</a:t>
            </a:r>
            <a:r>
              <a:rPr lang="en-US" sz="6400" dirty="0"/>
              <a:t>: </a:t>
            </a:r>
            <a:endParaRPr lang="en-US" sz="6400" dirty="0" smtClean="0"/>
          </a:p>
          <a:p>
            <a:r>
              <a:rPr lang="en-US" sz="6400" dirty="0" smtClean="0"/>
              <a:t>Building </a:t>
            </a:r>
            <a:r>
              <a:rPr lang="en-US" sz="6400" dirty="0"/>
              <a:t>a shared passion for learning, </a:t>
            </a:r>
            <a:r>
              <a:rPr lang="en-US" sz="6400" dirty="0" smtClean="0"/>
              <a:t>forms </a:t>
            </a:r>
            <a:r>
              <a:rPr lang="en-US" sz="6400" dirty="0"/>
              <a:t>the foundation of meaningful mentorship in physiotherapy. </a:t>
            </a:r>
            <a:endParaRPr lang="en-US" sz="6400" dirty="0" smtClean="0"/>
          </a:p>
          <a:p>
            <a:r>
              <a:rPr lang="en-US" sz="6400" dirty="0" smtClean="0"/>
              <a:t>These </a:t>
            </a:r>
            <a:r>
              <a:rPr lang="en-US" sz="6400" dirty="0"/>
              <a:t>mentoring relationships enable physiotherapists to adapt to the changing health care system, advance patient care, and develop the profession</a:t>
            </a:r>
            <a:r>
              <a:rPr lang="en-US" sz="6400" dirty="0" smtClean="0"/>
              <a:t>.</a:t>
            </a:r>
            <a:endParaRPr lang="en-US" sz="1500" dirty="0"/>
          </a:p>
          <a:p>
            <a:endParaRPr lang="en-US" sz="1500" dirty="0" smtClean="0"/>
          </a:p>
          <a:p>
            <a:endParaRPr lang="en-US" sz="1500" dirty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09600" y="6454914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AM </a:t>
            </a:r>
            <a:r>
              <a:rPr lang="en-US" sz="1100" dirty="0" err="1"/>
              <a:t>Ezzat</a:t>
            </a:r>
            <a:r>
              <a:rPr lang="en-US" sz="1100" dirty="0"/>
              <a:t>, MR </a:t>
            </a:r>
            <a:r>
              <a:rPr lang="en-US" sz="1100" dirty="0" err="1"/>
              <a:t>Maly</a:t>
            </a:r>
            <a:r>
              <a:rPr lang="en-US" sz="1100" dirty="0"/>
              <a:t>. Building passion develops meaningful mentoring relationships among </a:t>
            </a:r>
            <a:r>
              <a:rPr lang="en-US" sz="1100" dirty="0" err="1" smtClean="0"/>
              <a:t>canadian</a:t>
            </a:r>
            <a:r>
              <a:rPr lang="en-US" sz="1100" dirty="0" smtClean="0"/>
              <a:t> </a:t>
            </a:r>
            <a:r>
              <a:rPr lang="en-US" sz="1100" dirty="0"/>
              <a:t>physiotherapists. Physiotherapy Canada. 2012; 64 (1): 77-85.</a:t>
            </a:r>
            <a:endParaRPr lang="en-US" sz="1000" dirty="0"/>
          </a:p>
          <a:p>
            <a:endParaRPr lang="en-US" dirty="0"/>
          </a:p>
        </p:txBody>
      </p:sp>
      <p:pic>
        <p:nvPicPr>
          <p:cNvPr id="5" name="Picture 2" descr="C:\Users\aboth\AppData\Local\Microsoft\Windows\Temporary Internet Files\Content.IE5\H1A7T2G9\Mentoring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27000"/>
            <a:ext cx="10922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98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533525"/>
            <a:ext cx="7772400" cy="2505075"/>
          </a:xfrm>
        </p:spPr>
        <p:txBody>
          <a:bodyPr/>
          <a:lstStyle/>
          <a:p>
            <a:r>
              <a:rPr lang="en-US" dirty="0" smtClean="0"/>
              <a:t>Two Special Topics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354513"/>
            <a:ext cx="7772400" cy="1131887"/>
          </a:xfrm>
        </p:spPr>
        <p:txBody>
          <a:bodyPr/>
          <a:lstStyle/>
          <a:p>
            <a:r>
              <a:rPr lang="en-US" dirty="0" smtClean="0"/>
              <a:t>Mentoring and Millennials</a:t>
            </a:r>
          </a:p>
          <a:p>
            <a:r>
              <a:rPr lang="en-US" dirty="0" smtClean="0"/>
              <a:t>Leadership</a:t>
            </a:r>
            <a:endParaRPr lang="en-US" dirty="0"/>
          </a:p>
        </p:txBody>
      </p:sp>
      <p:pic>
        <p:nvPicPr>
          <p:cNvPr id="4" name="Picture 2" descr="C:\Users\aboth\AppData\Local\Microsoft\Windows\Temporary Internet Files\Content.IE5\OO8H3I7X\social-media-communication-linchi-kwok-blog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0753"/>
            <a:ext cx="3655544" cy="304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C:\Users\aboth\AppData\Local\Microsoft\Windows\Temporary Internet Files\Content.IE5\P36MQW0G\leasdership-street-signs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40753"/>
            <a:ext cx="4571715" cy="304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39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62000"/>
            <a:ext cx="7772400" cy="2505075"/>
          </a:xfrm>
        </p:spPr>
        <p:txBody>
          <a:bodyPr/>
          <a:lstStyle/>
          <a:p>
            <a:r>
              <a:rPr lang="en-US" dirty="0" smtClean="0"/>
              <a:t>On Mentoring and Millennials…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 descr="C:\Users\aboth\AppData\Local\Microsoft\Windows\Temporary Internet Files\Content.IE5\OO8H3I7X\social-media-communication-linchi-kwok-blog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950" y="3200400"/>
            <a:ext cx="3655544" cy="304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50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Millennials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 smtClean="0"/>
              <a:t>Personal Characteristics</a:t>
            </a:r>
            <a:endParaRPr lang="en-US" b="1" u="sng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u="sng" dirty="0" smtClean="0"/>
              <a:t>Research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Optimistic</a:t>
            </a:r>
          </a:p>
          <a:p>
            <a:r>
              <a:rPr lang="en-US" dirty="0" smtClean="0"/>
              <a:t>Tech savvy</a:t>
            </a:r>
          </a:p>
          <a:p>
            <a:r>
              <a:rPr lang="en-US" dirty="0" smtClean="0"/>
              <a:t>Raised with supervision</a:t>
            </a:r>
          </a:p>
          <a:p>
            <a:r>
              <a:rPr lang="en-US" dirty="0" smtClean="0"/>
              <a:t>Collaborators</a:t>
            </a:r>
          </a:p>
          <a:p>
            <a:r>
              <a:rPr lang="en-US" dirty="0" smtClean="0"/>
              <a:t>Socially conscious</a:t>
            </a:r>
          </a:p>
          <a:p>
            <a:r>
              <a:rPr lang="en-US" dirty="0"/>
              <a:t>E</a:t>
            </a:r>
            <a:r>
              <a:rPr lang="en-US" dirty="0" smtClean="0"/>
              <a:t>xtensive network of communities beyond their employer</a:t>
            </a:r>
          </a:p>
          <a:p>
            <a:r>
              <a:rPr lang="en-US" dirty="0"/>
              <a:t>E</a:t>
            </a:r>
            <a:r>
              <a:rPr lang="en-US" dirty="0" smtClean="0"/>
              <a:t>xpect to jump in and contribute all they have immediately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672584" y="2209800"/>
            <a:ext cx="4041648" cy="391318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 2012 Bentley study of 1,000 college-educated Millennials found that only 2 percent of respondents claimed that a mentor at work gave them the most career encouragement </a:t>
            </a:r>
            <a:endParaRPr lang="en-US" dirty="0" smtClean="0"/>
          </a:p>
          <a:p>
            <a:r>
              <a:rPr lang="en-US" dirty="0" smtClean="0"/>
              <a:t>33</a:t>
            </a:r>
            <a:r>
              <a:rPr lang="en-US" dirty="0"/>
              <a:t>%</a:t>
            </a:r>
            <a:r>
              <a:rPr lang="en-US" dirty="0" smtClean="0"/>
              <a:t> </a:t>
            </a:r>
            <a:r>
              <a:rPr lang="en-US" dirty="0"/>
              <a:t>said </a:t>
            </a:r>
            <a:r>
              <a:rPr lang="en-US" dirty="0" smtClean="0"/>
              <a:t>spouse/partner</a:t>
            </a:r>
          </a:p>
          <a:p>
            <a:r>
              <a:rPr lang="en-US" dirty="0" smtClean="0"/>
              <a:t>25% </a:t>
            </a:r>
            <a:r>
              <a:rPr lang="en-US" dirty="0"/>
              <a:t>said </a:t>
            </a:r>
            <a:r>
              <a:rPr lang="en-US" dirty="0" smtClean="0"/>
              <a:t>mom</a:t>
            </a:r>
          </a:p>
          <a:p>
            <a:r>
              <a:rPr lang="en-US" dirty="0" smtClean="0"/>
              <a:t>16% </a:t>
            </a:r>
            <a:r>
              <a:rPr lang="en-US" dirty="0"/>
              <a:t>said </a:t>
            </a:r>
            <a:r>
              <a:rPr lang="en-US" dirty="0" smtClean="0"/>
              <a:t>dad</a:t>
            </a:r>
          </a:p>
          <a:p>
            <a:r>
              <a:rPr lang="en-US" dirty="0" smtClean="0"/>
              <a:t>25% gave </a:t>
            </a:r>
            <a:r>
              <a:rPr lang="en-US" dirty="0"/>
              <a:t>credit to a manager </a:t>
            </a:r>
            <a:r>
              <a:rPr lang="en-US" dirty="0" smtClean="0"/>
              <a:t>encouraging </a:t>
            </a:r>
            <a:r>
              <a:rPr lang="en-US" dirty="0"/>
              <a:t>them to assume a leadership role at </a:t>
            </a:r>
            <a:r>
              <a:rPr lang="en-US" dirty="0" smtClean="0"/>
              <a:t>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96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Mentoring </a:t>
            </a:r>
            <a:r>
              <a:rPr lang="en-US" dirty="0" err="1" smtClean="0"/>
              <a:t>Millennials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r>
              <a:rPr lang="en-US" dirty="0" smtClean="0"/>
              <a:t>Peer Mentoring-key to understanding why 2+ to 1 models can work</a:t>
            </a:r>
          </a:p>
          <a:p>
            <a:r>
              <a:rPr lang="en-US" dirty="0" smtClean="0"/>
              <a:t>Mentoring in reverse-sharing of information from novice to experienced clinicians</a:t>
            </a:r>
          </a:p>
          <a:p>
            <a:r>
              <a:rPr lang="en-US" dirty="0" smtClean="0"/>
              <a:t>Speed Mentoring-emphasis on bursts of information</a:t>
            </a:r>
            <a:endParaRPr lang="en-US" dirty="0"/>
          </a:p>
        </p:txBody>
      </p:sp>
      <p:pic>
        <p:nvPicPr>
          <p:cNvPr id="9218" name="Picture 2" descr="C:\Users\aboth\AppData\Local\Microsoft\Windows\Temporary Internet Files\Content.IE5\NDMBQYOK\millennials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432177"/>
            <a:ext cx="333375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89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Ex. Mentoring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Mentor and mentee develop a plan for content and experiences to be covered.</a:t>
            </a:r>
          </a:p>
          <a:p>
            <a:endParaRPr lang="en-US" dirty="0" smtClean="0"/>
          </a:p>
          <a:p>
            <a:r>
              <a:rPr lang="en-US" dirty="0" smtClean="0"/>
              <a:t>Each </a:t>
            </a:r>
            <a:r>
              <a:rPr lang="en-US" dirty="0"/>
              <a:t>week the mentee and mentor will cover material that has been pre-outlined </a:t>
            </a:r>
            <a:r>
              <a:rPr lang="en-US" dirty="0" smtClean="0"/>
              <a:t>information. 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material is a guideline and the pair is encouraged to use this opportunity to </a:t>
            </a:r>
            <a:r>
              <a:rPr lang="en-US" dirty="0" smtClean="0"/>
              <a:t>discuss: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ertinent </a:t>
            </a:r>
            <a:r>
              <a:rPr lang="en-US" dirty="0"/>
              <a:t>P</a:t>
            </a:r>
            <a:r>
              <a:rPr lang="en-US" dirty="0" smtClean="0"/>
              <a:t>atient </a:t>
            </a:r>
            <a:r>
              <a:rPr lang="en-US" dirty="0"/>
              <a:t>C</a:t>
            </a:r>
            <a:r>
              <a:rPr lang="en-US" dirty="0" smtClean="0"/>
              <a:t>ases</a:t>
            </a:r>
          </a:p>
          <a:p>
            <a:pPr lvl="1"/>
            <a:r>
              <a:rPr lang="en-US" dirty="0" smtClean="0"/>
              <a:t>Anatomy and Biomechanics</a:t>
            </a:r>
            <a:endParaRPr lang="en-US" dirty="0"/>
          </a:p>
          <a:p>
            <a:pPr lvl="1"/>
            <a:r>
              <a:rPr lang="en-US" dirty="0" smtClean="0"/>
              <a:t>Differential </a:t>
            </a:r>
            <a:r>
              <a:rPr lang="en-US" dirty="0"/>
              <a:t>D</a:t>
            </a:r>
            <a:r>
              <a:rPr lang="en-US" dirty="0" smtClean="0"/>
              <a:t>iagnosis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linical Reasoning and Research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reatment techniques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Keep flexibility in the </a:t>
            </a:r>
            <a:r>
              <a:rPr lang="en-US" dirty="0"/>
              <a:t>program </a:t>
            </a:r>
            <a:r>
              <a:rPr lang="en-US" dirty="0" smtClean="0"/>
              <a:t>to allow </a:t>
            </a:r>
            <a:r>
              <a:rPr lang="en-US" dirty="0"/>
              <a:t>the mentee and mentor to focus on individual needs. </a:t>
            </a:r>
          </a:p>
          <a:p>
            <a:endParaRPr lang="en-US" dirty="0"/>
          </a:p>
        </p:txBody>
      </p:sp>
      <p:pic>
        <p:nvPicPr>
          <p:cNvPr id="14338" name="Picture 2" descr="C:\Users\aboth\AppData\Local\Microsoft\Windows\Temporary Internet Files\Content.IE5\RSG7BT8Q\BULB02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1272001" cy="157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31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685800"/>
            <a:ext cx="7772400" cy="2505075"/>
          </a:xfrm>
        </p:spPr>
        <p:txBody>
          <a:bodyPr/>
          <a:lstStyle/>
          <a:p>
            <a:r>
              <a:rPr lang="en-US" dirty="0" smtClean="0"/>
              <a:t>On Leadership and Mentoring…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 descr="C:\Users\aboth\AppData\Local\Microsoft\Windows\Temporary Internet Files\Content.IE5\P36MQW0G\leasdership-street-sign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276600"/>
            <a:ext cx="4571715" cy="304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71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Are you a leader?</a:t>
            </a:r>
            <a:endParaRPr lang="en-CA" dirty="0"/>
          </a:p>
        </p:txBody>
      </p:sp>
      <p:sp>
        <p:nvSpPr>
          <p:cNvPr id="1229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endParaRPr lang="en-CA" dirty="0" smtClean="0"/>
          </a:p>
          <a:p>
            <a:r>
              <a:rPr lang="en-CA" i="1" dirty="0" smtClean="0"/>
              <a:t>“If your actions inspire others to dream more, learn more, do more </a:t>
            </a:r>
            <a:r>
              <a:rPr lang="en-CA" i="1" u="sng" dirty="0" smtClean="0"/>
              <a:t>and become more,</a:t>
            </a:r>
            <a:r>
              <a:rPr lang="en-CA" i="1" dirty="0" smtClean="0"/>
              <a:t> you are a leader.”</a:t>
            </a:r>
            <a:r>
              <a:rPr lang="en-CA" dirty="0" smtClean="0"/>
              <a:t> </a:t>
            </a:r>
          </a:p>
          <a:p>
            <a:pPr marL="0" indent="0">
              <a:buNone/>
            </a:pPr>
            <a:r>
              <a:rPr lang="en-CA" dirty="0" smtClean="0"/>
              <a:t>                               	John Quincy Adams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40BC815-F548-4B88-842F-F2930558E9A5}" type="slidenum">
              <a:rPr lang="en-US" smtClean="0"/>
              <a:pPr/>
              <a:t>29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7726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533400"/>
            <a:ext cx="8839200" cy="1600200"/>
          </a:xfrm>
        </p:spPr>
        <p:txBody>
          <a:bodyPr/>
          <a:lstStyle/>
          <a:p>
            <a:r>
              <a:rPr lang="en-US" dirty="0" smtClean="0"/>
              <a:t>Welcome and Introductions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1935"/>
            <a:ext cx="8229600" cy="58674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dirty="0" smtClean="0">
                <a:solidFill>
                  <a:schemeClr val="accent2"/>
                </a:solidFill>
              </a:rPr>
              <a:t>Bellarmine University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en-US" sz="2200" i="1" dirty="0">
                <a:solidFill>
                  <a:schemeClr val="accent1">
                    <a:lumMod val="75000"/>
                  </a:schemeClr>
                </a:solidFill>
              </a:rPr>
              <a:t>Carrie Clark Hawkins, PT, DPT, </a:t>
            </a:r>
            <a:r>
              <a:rPr lang="en-US" sz="2200" i="1" dirty="0" smtClean="0">
                <a:solidFill>
                  <a:schemeClr val="accent1">
                    <a:lumMod val="75000"/>
                  </a:schemeClr>
                </a:solidFill>
              </a:rPr>
              <a:t>OCS &amp;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en-US" sz="2200" i="1" dirty="0" smtClean="0">
                <a:solidFill>
                  <a:schemeClr val="accent1">
                    <a:lumMod val="75000"/>
                  </a:schemeClr>
                </a:solidFill>
              </a:rPr>
              <a:t> Beth Quinn, PT, MPT, GCS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en-US" dirty="0" smtClean="0">
                <a:solidFill>
                  <a:schemeClr val="accent2"/>
                </a:solidFill>
              </a:rPr>
              <a:t>Cleveland </a:t>
            </a:r>
            <a:r>
              <a:rPr lang="en-US" dirty="0">
                <a:solidFill>
                  <a:schemeClr val="accent2"/>
                </a:solidFill>
              </a:rPr>
              <a:t>State </a:t>
            </a:r>
            <a:r>
              <a:rPr lang="en-US" dirty="0" smtClean="0">
                <a:solidFill>
                  <a:schemeClr val="accent2"/>
                </a:solidFill>
              </a:rPr>
              <a:t>University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en-US" sz="2200" i="1" dirty="0">
                <a:solidFill>
                  <a:schemeClr val="accent1">
                    <a:lumMod val="75000"/>
                  </a:schemeClr>
                </a:solidFill>
              </a:rPr>
              <a:t>Karen McIntyre, PT, DPT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en-US" dirty="0" smtClean="0">
                <a:solidFill>
                  <a:schemeClr val="accent2"/>
                </a:solidFill>
              </a:rPr>
              <a:t>Mount </a:t>
            </a:r>
            <a:r>
              <a:rPr lang="en-US" dirty="0">
                <a:solidFill>
                  <a:schemeClr val="accent2"/>
                </a:solidFill>
              </a:rPr>
              <a:t>St. Joseph </a:t>
            </a:r>
            <a:r>
              <a:rPr lang="en-US" dirty="0" smtClean="0">
                <a:solidFill>
                  <a:schemeClr val="accent2"/>
                </a:solidFill>
              </a:rPr>
              <a:t>University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en-US" sz="2200" i="1" dirty="0">
                <a:solidFill>
                  <a:schemeClr val="accent1">
                    <a:lumMod val="75000"/>
                  </a:schemeClr>
                </a:solidFill>
              </a:rPr>
              <a:t>Jamie Bayliss, PT, </a:t>
            </a:r>
            <a:r>
              <a:rPr lang="en-US" sz="2200" i="1" dirty="0" smtClean="0">
                <a:solidFill>
                  <a:schemeClr val="accent1">
                    <a:lumMod val="75000"/>
                  </a:schemeClr>
                </a:solidFill>
              </a:rPr>
              <a:t>MPT</a:t>
            </a:r>
            <a:endParaRPr lang="en-US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lnSpc>
                <a:spcPct val="170000"/>
              </a:lnSpc>
              <a:buNone/>
            </a:pPr>
            <a:r>
              <a:rPr lang="en-US" dirty="0" smtClean="0">
                <a:solidFill>
                  <a:schemeClr val="accent2"/>
                </a:solidFill>
              </a:rPr>
              <a:t>Ohio </a:t>
            </a:r>
            <a:r>
              <a:rPr lang="en-US" dirty="0">
                <a:solidFill>
                  <a:schemeClr val="accent2"/>
                </a:solidFill>
              </a:rPr>
              <a:t>University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en-US" sz="2200" i="1" dirty="0">
                <a:solidFill>
                  <a:schemeClr val="accent1">
                    <a:lumMod val="75000"/>
                  </a:schemeClr>
                </a:solidFill>
              </a:rPr>
              <a:t>Janice </a:t>
            </a:r>
            <a:r>
              <a:rPr lang="en-US" sz="2200" i="1" dirty="0" err="1">
                <a:solidFill>
                  <a:schemeClr val="accent1">
                    <a:lumMod val="75000"/>
                  </a:schemeClr>
                </a:solidFill>
              </a:rPr>
              <a:t>Howman</a:t>
            </a:r>
            <a:r>
              <a:rPr lang="en-US" sz="2200" i="1" dirty="0">
                <a:solidFill>
                  <a:schemeClr val="accent1">
                    <a:lumMod val="75000"/>
                  </a:schemeClr>
                </a:solidFill>
              </a:rPr>
              <a:t>, PT, DPT, </a:t>
            </a:r>
            <a:r>
              <a:rPr lang="en-US" sz="2200" i="1" dirty="0" smtClean="0">
                <a:solidFill>
                  <a:schemeClr val="accent1">
                    <a:lumMod val="75000"/>
                  </a:schemeClr>
                </a:solidFill>
              </a:rPr>
              <a:t>Med &amp; 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en-US" sz="2200" i="1" dirty="0" smtClean="0">
                <a:solidFill>
                  <a:schemeClr val="accent1">
                    <a:lumMod val="75000"/>
                  </a:schemeClr>
                </a:solidFill>
              </a:rPr>
              <a:t>Robert </a:t>
            </a:r>
            <a:r>
              <a:rPr lang="en-US" sz="2200" i="1" dirty="0" err="1" smtClean="0">
                <a:solidFill>
                  <a:schemeClr val="accent1">
                    <a:lumMod val="75000"/>
                  </a:schemeClr>
                </a:solidFill>
              </a:rPr>
              <a:t>Wayner</a:t>
            </a:r>
            <a:r>
              <a:rPr lang="en-US" sz="2200" i="1" dirty="0" smtClean="0">
                <a:solidFill>
                  <a:schemeClr val="accent1">
                    <a:lumMod val="75000"/>
                  </a:schemeClr>
                </a:solidFill>
              </a:rPr>
              <a:t>, PT</a:t>
            </a:r>
            <a:endParaRPr lang="en-US" sz="2200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lnSpc>
                <a:spcPct val="170000"/>
              </a:lnSpc>
              <a:buNone/>
            </a:pPr>
            <a:r>
              <a:rPr lang="en-US" dirty="0" smtClean="0">
                <a:solidFill>
                  <a:schemeClr val="accent2"/>
                </a:solidFill>
              </a:rPr>
              <a:t>The </a:t>
            </a:r>
            <a:r>
              <a:rPr lang="en-US" dirty="0">
                <a:solidFill>
                  <a:schemeClr val="accent2"/>
                </a:solidFill>
              </a:rPr>
              <a:t>University of Findlay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en-US" sz="2200" i="1" dirty="0">
                <a:solidFill>
                  <a:schemeClr val="accent1">
                    <a:lumMod val="75000"/>
                  </a:schemeClr>
                </a:solidFill>
              </a:rPr>
              <a:t>Jean Weaver, PT, </a:t>
            </a:r>
            <a:r>
              <a:rPr lang="en-US" sz="2200" i="1" dirty="0" smtClean="0">
                <a:solidFill>
                  <a:schemeClr val="accent1">
                    <a:lumMod val="75000"/>
                  </a:schemeClr>
                </a:solidFill>
              </a:rPr>
              <a:t>MBA &amp;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en-US" sz="2200" i="1" dirty="0" smtClean="0">
                <a:solidFill>
                  <a:schemeClr val="accent1">
                    <a:lumMod val="75000"/>
                  </a:schemeClr>
                </a:solidFill>
              </a:rPr>
              <a:t> Deborah </a:t>
            </a:r>
            <a:r>
              <a:rPr lang="en-US" sz="2200" i="1" dirty="0">
                <a:solidFill>
                  <a:schemeClr val="accent1">
                    <a:lumMod val="75000"/>
                  </a:schemeClr>
                </a:solidFill>
              </a:rPr>
              <a:t>George, PT, MS, </a:t>
            </a:r>
            <a:r>
              <a:rPr lang="en-US" sz="2200" i="1" dirty="0" smtClean="0">
                <a:solidFill>
                  <a:schemeClr val="accent1">
                    <a:lumMod val="75000"/>
                  </a:schemeClr>
                </a:solidFill>
              </a:rPr>
              <a:t>PhD</a:t>
            </a:r>
            <a:endParaRPr lang="en-US" sz="2200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lnSpc>
                <a:spcPct val="170000"/>
              </a:lnSpc>
              <a:buNone/>
            </a:pPr>
            <a:r>
              <a:rPr lang="en-US" dirty="0">
                <a:solidFill>
                  <a:schemeClr val="accent2"/>
                </a:solidFill>
              </a:rPr>
              <a:t>The Ohio State University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en-US" sz="2200" i="1" dirty="0">
                <a:solidFill>
                  <a:schemeClr val="accent1">
                    <a:lumMod val="75000"/>
                  </a:schemeClr>
                </a:solidFill>
              </a:rPr>
              <a:t>Tonya Norris Apke, PT, DPT, OCS, </a:t>
            </a:r>
            <a:r>
              <a:rPr lang="fr-FR" sz="2200" i="1" dirty="0">
                <a:solidFill>
                  <a:schemeClr val="accent1">
                    <a:lumMod val="75000"/>
                  </a:schemeClr>
                </a:solidFill>
              </a:rPr>
              <a:t>Amelia Siles, PT, DPT, NCS, &amp; </a:t>
            </a:r>
            <a:r>
              <a:rPr lang="en-US" sz="2200" i="1" dirty="0">
                <a:solidFill>
                  <a:schemeClr val="accent1">
                    <a:lumMod val="75000"/>
                  </a:schemeClr>
                </a:solidFill>
              </a:rPr>
              <a:t>Erin Thomas, PT, </a:t>
            </a:r>
            <a:r>
              <a:rPr lang="en-US" sz="2200" i="1" dirty="0" smtClean="0">
                <a:solidFill>
                  <a:schemeClr val="accent1">
                    <a:lumMod val="75000"/>
                  </a:schemeClr>
                </a:solidFill>
              </a:rPr>
              <a:t>DPT</a:t>
            </a:r>
            <a:endParaRPr lang="fr-FR" sz="22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882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685800"/>
            <a:ext cx="7772400" cy="2505075"/>
          </a:xfrm>
        </p:spPr>
        <p:txBody>
          <a:bodyPr/>
          <a:lstStyle/>
          <a:p>
            <a:r>
              <a:rPr lang="en-US" dirty="0" smtClean="0"/>
              <a:t>How will you exemplify leadership to your student(s)?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C:\Users\aboth\AppData\Local\Microsoft\Windows\Temporary Internet Files\Content.IE5\P36MQW0G\leasdership-street-sign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655" y="3429000"/>
            <a:ext cx="4571715" cy="304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40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2209800"/>
          </a:xfrm>
        </p:spPr>
        <p:txBody>
          <a:bodyPr/>
          <a:lstStyle/>
          <a:p>
            <a:r>
              <a:rPr lang="en-US" dirty="0" smtClean="0"/>
              <a:t>Personal Assessment: </a:t>
            </a:r>
            <a:r>
              <a:rPr lang="en-US" sz="4400" dirty="0" smtClean="0"/>
              <a:t>7 (or 8)Habits of Highly Effective Leaders </a:t>
            </a:r>
            <a:r>
              <a:rPr lang="en-US" sz="1000" dirty="0" smtClean="0"/>
              <a:t>(Covey, 1990) </a:t>
            </a:r>
            <a:endParaRPr lang="en-US" sz="1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45259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Be Proactive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Begin with the End in Mind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Put First </a:t>
            </a:r>
            <a:r>
              <a:rPr lang="en-US" dirty="0"/>
              <a:t>T</a:t>
            </a:r>
            <a:r>
              <a:rPr lang="en-US" dirty="0" smtClean="0"/>
              <a:t>hings First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Think Win-Win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Seek First to Understand, Then to be Understood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Synergize-Cooperate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Sharpen the Saw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From Effectiveness to Greatness</a:t>
            </a:r>
          </a:p>
          <a:p>
            <a:endParaRPr lang="en-US" dirty="0"/>
          </a:p>
        </p:txBody>
      </p:sp>
      <p:pic>
        <p:nvPicPr>
          <p:cNvPr id="22530" name="Picture 2" descr="C:\Users\aboth\AppData\Local\Microsoft\Windows\Temporary Internet Files\Content.IE5\OO8H3I7X\600px-Blue_check_PD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3622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61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Practices of Exemplary Leaders </a:t>
            </a:r>
            <a:r>
              <a:rPr lang="en-US" sz="1000" dirty="0" smtClean="0"/>
              <a:t>(</a:t>
            </a:r>
            <a:r>
              <a:rPr lang="en-US" sz="1000" dirty="0" err="1" smtClean="0"/>
              <a:t>Kouzes</a:t>
            </a:r>
            <a:r>
              <a:rPr lang="en-US" sz="1000" dirty="0" smtClean="0"/>
              <a:t> &amp; Posner, 2012; </a:t>
            </a:r>
            <a:r>
              <a:rPr lang="en-US" sz="1000" dirty="0" err="1" smtClean="0"/>
              <a:t>Goleman</a:t>
            </a:r>
            <a:r>
              <a:rPr lang="en-US" sz="1000" dirty="0" smtClean="0"/>
              <a:t> 2002)</a:t>
            </a:r>
            <a:endParaRPr lang="en-US" sz="1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72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Personal Values</a:t>
            </a:r>
          </a:p>
          <a:p>
            <a:pPr lvl="1"/>
            <a:r>
              <a:rPr lang="en-US" dirty="0" smtClean="0"/>
              <a:t>Clear</a:t>
            </a:r>
            <a:endParaRPr lang="en-US" dirty="0" smtClean="0"/>
          </a:p>
          <a:p>
            <a:pPr lvl="1"/>
            <a:r>
              <a:rPr lang="en-US" dirty="0" smtClean="0"/>
              <a:t>Set Example by Aligning Actions with Your Values and with Shared Values of Others</a:t>
            </a:r>
          </a:p>
          <a:p>
            <a:pPr lvl="1"/>
            <a:r>
              <a:rPr lang="en-US" dirty="0"/>
              <a:t>Encourage the </a:t>
            </a:r>
            <a:r>
              <a:rPr lang="en-US" dirty="0" smtClean="0"/>
              <a:t>Heart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Vision</a:t>
            </a:r>
          </a:p>
          <a:p>
            <a:pPr lvl="1"/>
            <a:r>
              <a:rPr lang="en-US" dirty="0" smtClean="0"/>
              <a:t>Envision a Future by Imagining Exciting &amp; Ennobling Activities…Have a Plan!</a:t>
            </a:r>
          </a:p>
          <a:p>
            <a:pPr lvl="1"/>
            <a:r>
              <a:rPr lang="en-US" dirty="0"/>
              <a:t>Enlist Others in Common Vision by Appealing to Shared </a:t>
            </a:r>
            <a:r>
              <a:rPr lang="en-US" dirty="0" smtClean="0"/>
              <a:t>Aspirations</a:t>
            </a:r>
          </a:p>
          <a:p>
            <a:pPr lvl="1"/>
            <a:r>
              <a:rPr lang="en-US" dirty="0"/>
              <a:t>Challenge the Process…Encourage Excellence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9448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Practices of Exemplary Leaders </a:t>
            </a:r>
            <a:r>
              <a:rPr lang="en-US" sz="1000" dirty="0" smtClean="0"/>
              <a:t>(</a:t>
            </a:r>
            <a:r>
              <a:rPr lang="en-US" sz="1000" dirty="0" err="1" smtClean="0"/>
              <a:t>Kouzes</a:t>
            </a:r>
            <a:r>
              <a:rPr lang="en-US" sz="1000" dirty="0" smtClean="0"/>
              <a:t> &amp; Posner, 2012; </a:t>
            </a:r>
            <a:r>
              <a:rPr lang="en-US" sz="1000" dirty="0" err="1" smtClean="0"/>
              <a:t>Goleman</a:t>
            </a:r>
            <a:r>
              <a:rPr lang="en-US" sz="1000" dirty="0" smtClean="0"/>
              <a:t> 2002)</a:t>
            </a:r>
            <a:endParaRPr lang="en-US" sz="1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72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Collaboration, Engagement, and Action</a:t>
            </a:r>
          </a:p>
          <a:p>
            <a:pPr lvl="1"/>
            <a:r>
              <a:rPr lang="en-US" dirty="0"/>
              <a:t>Promote Cooperative Goals &amp; Building Trust</a:t>
            </a:r>
          </a:p>
          <a:p>
            <a:pPr lvl="1"/>
            <a:r>
              <a:rPr lang="en-US" dirty="0"/>
              <a:t>Search for Opportunities by Seeking Innovative Ways to Change, Grow, &amp; Improve</a:t>
            </a:r>
          </a:p>
          <a:p>
            <a:pPr lvl="1"/>
            <a:r>
              <a:rPr lang="en-US" dirty="0"/>
              <a:t>Enable Others to Act</a:t>
            </a:r>
          </a:p>
          <a:p>
            <a:pPr lvl="1"/>
            <a:r>
              <a:rPr lang="en-US" dirty="0"/>
              <a:t>Strengthen Others by Sharing Power and Discretion</a:t>
            </a:r>
          </a:p>
          <a:p>
            <a:pPr lvl="1"/>
            <a:r>
              <a:rPr lang="en-US" dirty="0"/>
              <a:t>Experiment &amp; Take Risks by Constantly Generating Small Wins &amp; Learning from Mistakes</a:t>
            </a:r>
          </a:p>
          <a:p>
            <a:pPr lvl="1"/>
            <a:r>
              <a:rPr lang="en-US" dirty="0"/>
              <a:t>Recognize Contributions by Showing Appreciation for Individual Excellence</a:t>
            </a:r>
          </a:p>
          <a:p>
            <a:pPr lvl="1"/>
            <a:r>
              <a:rPr lang="en-US" dirty="0"/>
              <a:t>Celebrate the Values &amp; Victories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2507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2438400" y="2286000"/>
            <a:ext cx="4648200" cy="304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Practices of Exemplary Leaders </a:t>
            </a:r>
            <a:r>
              <a:rPr lang="en-US" sz="1000" dirty="0" smtClean="0"/>
              <a:t>(</a:t>
            </a:r>
            <a:r>
              <a:rPr lang="en-US" sz="1000" dirty="0" err="1" smtClean="0"/>
              <a:t>Kouzes</a:t>
            </a:r>
            <a:r>
              <a:rPr lang="en-US" sz="1000" dirty="0" smtClean="0"/>
              <a:t> &amp; Posner, 2012)</a:t>
            </a:r>
            <a:endParaRPr lang="en-US" sz="10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1699762"/>
              </p:ext>
            </p:extLst>
          </p:nvPr>
        </p:nvGraphicFramePr>
        <p:xfrm>
          <a:off x="1524000" y="1676400"/>
          <a:ext cx="60960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81200" y="1828800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Self Confidence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Self Assessment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7800" y="1828800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Empathy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Understanding the Environment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4343400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Self-Control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Drive &amp;Motivation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Initiative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7800" y="4343400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Influence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Building Bonds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Teamwork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7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how can you as a clinical mentor help a student to develop leadership </a:t>
            </a:r>
            <a:r>
              <a:rPr lang="en-US" dirty="0" smtClean="0"/>
              <a:t>skills?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aboth\AppData\Local\Microsoft\Windows\Temporary Internet Files\Content.IE5\NDMBQYOK\thinking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114800"/>
            <a:ext cx="2052637" cy="209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5439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Learning &amp; Leadership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/>
          <a:lstStyle/>
          <a:p>
            <a:r>
              <a:rPr lang="en-US" dirty="0" smtClean="0"/>
              <a:t>Participation in Pro Bono Clinics </a:t>
            </a:r>
            <a:r>
              <a:rPr lang="en-US" sz="1000" dirty="0" smtClean="0"/>
              <a:t>(Black, et al, 2013)</a:t>
            </a:r>
          </a:p>
          <a:p>
            <a:endParaRPr lang="en-US" sz="1000" dirty="0" smtClean="0"/>
          </a:p>
          <a:p>
            <a:r>
              <a:rPr lang="en-US" dirty="0" smtClean="0"/>
              <a:t>Completion of Service Based Projects </a:t>
            </a:r>
            <a:r>
              <a:rPr lang="en-US" sz="1000" dirty="0" smtClean="0"/>
              <a:t>(Jackson, 2012 )</a:t>
            </a:r>
          </a:p>
          <a:p>
            <a:endParaRPr lang="en-US" sz="1000" dirty="0"/>
          </a:p>
          <a:p>
            <a:r>
              <a:rPr lang="en-US" dirty="0" smtClean="0"/>
              <a:t>Peer to Peer Mentoring </a:t>
            </a:r>
            <a:r>
              <a:rPr lang="en-US" sz="1000" dirty="0"/>
              <a:t>(Black, et al, </a:t>
            </a:r>
            <a:r>
              <a:rPr lang="en-US" sz="1000" dirty="0" smtClean="0"/>
              <a:t>2011)</a:t>
            </a:r>
            <a:endParaRPr lang="en-US" sz="1000" dirty="0"/>
          </a:p>
          <a:p>
            <a:endParaRPr lang="en-US" dirty="0"/>
          </a:p>
        </p:txBody>
      </p:sp>
      <p:pic>
        <p:nvPicPr>
          <p:cNvPr id="2051" name="Picture 3" descr="C:\Users\aboth\AppData\Local\Microsoft\Windows\Temporary Internet Files\Content.IE5\RSG7BT8Q\Gandhi-Be-the-Change-Dove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114800"/>
            <a:ext cx="2759943" cy="263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2459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Move from instructing to mentoring</a:t>
            </a:r>
          </a:p>
          <a:p>
            <a:pPr lvl="1"/>
            <a:r>
              <a:rPr lang="en-US" dirty="0" smtClean="0"/>
              <a:t>Be a clinical mentor!</a:t>
            </a:r>
          </a:p>
          <a:p>
            <a:pPr lvl="1"/>
            <a:r>
              <a:rPr lang="en-US" dirty="0" smtClean="0"/>
              <a:t>Value the gains that can be made through mentoring</a:t>
            </a:r>
          </a:p>
          <a:p>
            <a:pPr lvl="2"/>
            <a:r>
              <a:rPr lang="en-US" dirty="0" smtClean="0"/>
              <a:t>Professional Values and Professionalism</a:t>
            </a:r>
          </a:p>
          <a:p>
            <a:pPr lvl="2"/>
            <a:r>
              <a:rPr lang="en-US" dirty="0" smtClean="0"/>
              <a:t>Skill Set Development</a:t>
            </a:r>
          </a:p>
          <a:p>
            <a:pPr lvl="2"/>
            <a:r>
              <a:rPr lang="en-US" dirty="0" smtClean="0"/>
              <a:t>Passion for Learning</a:t>
            </a:r>
          </a:p>
          <a:p>
            <a:pPr lvl="1"/>
            <a:r>
              <a:rPr lang="en-US" dirty="0" smtClean="0"/>
              <a:t>Peer Mentoring and </a:t>
            </a:r>
            <a:r>
              <a:rPr lang="en-US" dirty="0" err="1" smtClean="0"/>
              <a:t>Milennials</a:t>
            </a:r>
            <a:endParaRPr lang="en-US" dirty="0" smtClean="0"/>
          </a:p>
          <a:p>
            <a:pPr lvl="1"/>
            <a:r>
              <a:rPr lang="en-US" dirty="0" smtClean="0"/>
              <a:t>Leadership</a:t>
            </a:r>
          </a:p>
          <a:p>
            <a:pPr lvl="2"/>
            <a:r>
              <a:rPr lang="en-US" dirty="0" smtClean="0"/>
              <a:t>Self-Awareness</a:t>
            </a:r>
          </a:p>
          <a:p>
            <a:pPr lvl="2"/>
            <a:r>
              <a:rPr lang="en-US" dirty="0" smtClean="0"/>
              <a:t>Self-Management</a:t>
            </a:r>
          </a:p>
          <a:p>
            <a:pPr lvl="2"/>
            <a:r>
              <a:rPr lang="en-US" dirty="0" smtClean="0"/>
              <a:t>Social Awareness</a:t>
            </a:r>
          </a:p>
          <a:p>
            <a:pPr lvl="2"/>
            <a:r>
              <a:rPr lang="en-US" dirty="0" smtClean="0"/>
              <a:t>Social Skills</a:t>
            </a:r>
          </a:p>
          <a:p>
            <a:pPr lvl="2"/>
            <a:r>
              <a:rPr lang="en-US" dirty="0" smtClean="0"/>
              <a:t>7 Habits and Practices of Exemplary Leaders</a:t>
            </a:r>
          </a:p>
          <a:p>
            <a:pPr lvl="2"/>
            <a:r>
              <a:rPr lang="en-US" dirty="0" smtClean="0"/>
              <a:t>Service Learning</a:t>
            </a:r>
          </a:p>
          <a:p>
            <a:pPr lvl="2"/>
            <a:r>
              <a:rPr lang="en-US" dirty="0" smtClean="0"/>
              <a:t>Keep Leading by Example!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1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688193"/>
            <a:ext cx="6505533" cy="5423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Questions??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85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40000" lnSpcReduction="20000"/>
          </a:bodyPr>
          <a:lstStyle/>
          <a:p>
            <a:r>
              <a:rPr lang="en-US" b="1" dirty="0"/>
              <a:t>AM </a:t>
            </a:r>
            <a:r>
              <a:rPr lang="en-US" b="1" dirty="0" err="1"/>
              <a:t>Ezzat</a:t>
            </a:r>
            <a:r>
              <a:rPr lang="en-US" b="1" dirty="0"/>
              <a:t>, MR </a:t>
            </a:r>
            <a:r>
              <a:rPr lang="en-US" b="1" dirty="0" err="1"/>
              <a:t>Maly</a:t>
            </a:r>
            <a:r>
              <a:rPr lang="en-US" b="1" dirty="0"/>
              <a:t>. Building passion develops meaningful mentoring relationships among </a:t>
            </a:r>
            <a:r>
              <a:rPr lang="en-US" b="1" dirty="0" err="1"/>
              <a:t>canadian</a:t>
            </a:r>
            <a:r>
              <a:rPr lang="en-US" b="1" dirty="0"/>
              <a:t> physiotherapists. Physiotherapy Canada. 2012; 64 (1): 77-85</a:t>
            </a:r>
            <a:r>
              <a:rPr lang="en-US" b="1" dirty="0" smtClean="0"/>
              <a:t>.</a:t>
            </a:r>
          </a:p>
          <a:p>
            <a:pPr marL="0" indent="0">
              <a:buNone/>
            </a:pPr>
            <a:endParaRPr lang="en-US" sz="1800" b="1" dirty="0"/>
          </a:p>
          <a:p>
            <a:r>
              <a:rPr lang="en-US" b="1" dirty="0" smtClean="0"/>
              <a:t>Bentley University, “ </a:t>
            </a:r>
            <a:r>
              <a:rPr lang="en-US" b="1" dirty="0" err="1" smtClean="0"/>
              <a:t>Millenials</a:t>
            </a:r>
            <a:r>
              <a:rPr lang="en-US" b="1" dirty="0" smtClean="0"/>
              <a:t> in the Workplace</a:t>
            </a:r>
            <a:r>
              <a:rPr lang="en-US" b="1" dirty="0"/>
              <a:t>.” </a:t>
            </a:r>
            <a:r>
              <a:rPr lang="en-US" b="1" dirty="0" smtClean="0"/>
              <a:t>2012. available at: </a:t>
            </a:r>
            <a:r>
              <a:rPr lang="en-US" b="1" dirty="0" smtClean="0">
                <a:hlinkClick r:id="rId2"/>
              </a:rPr>
              <a:t>http</a:t>
            </a:r>
            <a:r>
              <a:rPr lang="en-US" b="1" dirty="0">
                <a:hlinkClick r:id="rId2"/>
              </a:rPr>
              <a:t>://</a:t>
            </a:r>
            <a:r>
              <a:rPr lang="en-US" b="1" dirty="0" smtClean="0">
                <a:hlinkClick r:id="rId2"/>
              </a:rPr>
              <a:t>www.bentley.edu/centers/center-for-women-and-business/millennials-workplace</a:t>
            </a:r>
            <a:r>
              <a:rPr lang="en-US" b="1" dirty="0"/>
              <a:t>.</a:t>
            </a:r>
            <a:r>
              <a:rPr lang="en-US" b="1" dirty="0" smtClean="0"/>
              <a:t> Accessed October 25, 2015.</a:t>
            </a:r>
          </a:p>
          <a:p>
            <a:endParaRPr lang="en-US" b="1" dirty="0"/>
          </a:p>
          <a:p>
            <a:r>
              <a:rPr lang="en-US" b="1" dirty="0"/>
              <a:t>Black, Jill D.; </a:t>
            </a:r>
            <a:r>
              <a:rPr lang="en-US" b="1" dirty="0" err="1"/>
              <a:t>Palombaro</a:t>
            </a:r>
            <a:r>
              <a:rPr lang="en-US" b="1" dirty="0"/>
              <a:t>, Kerstin M.; Dole, Robin </a:t>
            </a:r>
            <a:r>
              <a:rPr lang="en-US" b="1" dirty="0" smtClean="0"/>
              <a:t>L. </a:t>
            </a:r>
            <a:r>
              <a:rPr lang="en-US" b="1" dirty="0"/>
              <a:t>Student Experiences in Creating and Launching a Student-Led Physical Therapy Pro Bono Clinic: A Qualitative Investigation</a:t>
            </a:r>
            <a:r>
              <a:rPr lang="en-US" b="1" dirty="0" smtClean="0"/>
              <a:t>. Physical </a:t>
            </a:r>
            <a:r>
              <a:rPr lang="en-US" b="1" dirty="0"/>
              <a:t>Therapy, May2013; 93(5): 637-648. </a:t>
            </a:r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Black </a:t>
            </a:r>
            <a:r>
              <a:rPr lang="en-US" b="1" dirty="0" err="1"/>
              <a:t>Lattanzi</a:t>
            </a:r>
            <a:r>
              <a:rPr lang="en-US" b="1" dirty="0"/>
              <a:t> J, Campbell SL, Dole RL and </a:t>
            </a:r>
            <a:r>
              <a:rPr lang="en-US" b="1" dirty="0" err="1"/>
              <a:t>Palombaro</a:t>
            </a:r>
            <a:r>
              <a:rPr lang="en-US" b="1" dirty="0"/>
              <a:t> KM. Students Mentoring Students in a Service-Learning  Clinical Supervision Experience: An Educational Case Report.  </a:t>
            </a:r>
            <a:r>
              <a:rPr lang="en-US" b="1" dirty="0" err="1"/>
              <a:t>Phys</a:t>
            </a:r>
            <a:r>
              <a:rPr lang="en-US" b="1" dirty="0"/>
              <a:t> </a:t>
            </a:r>
            <a:r>
              <a:rPr lang="en-US" b="1" dirty="0" err="1"/>
              <a:t>Ther</a:t>
            </a:r>
            <a:r>
              <a:rPr lang="en-US" b="1" dirty="0"/>
              <a:t>. 2011; 1513-1524</a:t>
            </a:r>
            <a:r>
              <a:rPr lang="en-US" b="1" dirty="0" smtClean="0"/>
              <a:t>.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Covey SR.  The 7 Habits of Highly Effective People. Franklin Covey Co. 1990.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 err="1" smtClean="0"/>
              <a:t>Frese</a:t>
            </a:r>
            <a:r>
              <a:rPr lang="en-US" b="1" dirty="0" smtClean="0"/>
              <a:t> </a:t>
            </a:r>
            <a:r>
              <a:rPr lang="en-US" b="1" dirty="0"/>
              <a:t>E, </a:t>
            </a:r>
            <a:r>
              <a:rPr lang="en-US" b="1" dirty="0" err="1"/>
              <a:t>Cavallo</a:t>
            </a:r>
            <a:r>
              <a:rPr lang="en-US" b="1" dirty="0"/>
              <a:t> C, </a:t>
            </a:r>
            <a:r>
              <a:rPr lang="en-US" b="1" dirty="0" err="1"/>
              <a:t>Hawthone</a:t>
            </a:r>
            <a:r>
              <a:rPr lang="en-US" b="1" dirty="0"/>
              <a:t> K, </a:t>
            </a:r>
            <a:r>
              <a:rPr lang="en-US" b="1" dirty="0" err="1"/>
              <a:t>Kettenbach</a:t>
            </a:r>
            <a:r>
              <a:rPr lang="en-US" b="1" dirty="0"/>
              <a:t> G, Wilder E, </a:t>
            </a:r>
            <a:r>
              <a:rPr lang="en-US" b="1" dirty="0" err="1"/>
              <a:t>Yemm</a:t>
            </a:r>
            <a:r>
              <a:rPr lang="en-US" b="1" dirty="0"/>
              <a:t>, B. Faculty and Student Perceptions of a Physical Therapy Academic Mentoring Program. The Internet Journal of Allied Health Sciences and Practice. Oct 2014. Volume 12 Number 4. </a:t>
            </a: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/>
              <a:t>Greenfield B, Bridges P, Hoy S, Metzger R, </a:t>
            </a:r>
            <a:r>
              <a:rPr lang="en-US" b="1" dirty="0" err="1"/>
              <a:t>Obuaya</a:t>
            </a:r>
            <a:r>
              <a:rPr lang="en-US" b="1" dirty="0"/>
              <a:t> G, and </a:t>
            </a:r>
            <a:r>
              <a:rPr lang="en-US" b="1" dirty="0" err="1"/>
              <a:t>Resukek</a:t>
            </a:r>
            <a:r>
              <a:rPr lang="en-US" b="1" dirty="0"/>
              <a:t> L. Exploring experienced clinical instructors' experiences in physical therapist clinical education: a phenomenological study. </a:t>
            </a:r>
            <a:r>
              <a:rPr lang="en-US" b="1" i="1" dirty="0"/>
              <a:t>Journal of Physical Therapy Education</a:t>
            </a:r>
            <a:r>
              <a:rPr lang="en-US" b="1" dirty="0"/>
              <a:t>. 2012; 26 (3): 40-47</a:t>
            </a:r>
            <a:r>
              <a:rPr lang="en-US" b="1" dirty="0" smtClean="0"/>
              <a:t>.</a:t>
            </a:r>
          </a:p>
          <a:p>
            <a:endParaRPr lang="en-US" b="1" dirty="0"/>
          </a:p>
          <a:p>
            <a:r>
              <a:rPr lang="en-US" b="1" dirty="0" err="1"/>
              <a:t>Gwyer</a:t>
            </a:r>
            <a:r>
              <a:rPr lang="en-US" b="1" dirty="0"/>
              <a:t> J, Hack L. In pursuit of best practice in physical therapy education.  </a:t>
            </a:r>
            <a:r>
              <a:rPr lang="en-US" b="1" i="1" dirty="0"/>
              <a:t>Journal of Physical Therapy Education</a:t>
            </a:r>
            <a:r>
              <a:rPr lang="en-US" b="1" dirty="0"/>
              <a:t>. 2015; 29 (1): 3</a:t>
            </a:r>
            <a:r>
              <a:rPr lang="en-US" b="1" dirty="0" smtClean="0"/>
              <a:t>.</a:t>
            </a:r>
          </a:p>
          <a:p>
            <a:endParaRPr lang="en-US" b="1" dirty="0"/>
          </a:p>
          <a:p>
            <a:r>
              <a:rPr lang="en-US" b="1" dirty="0"/>
              <a:t>Jackson, Veronica; Service learning and student organization initiatives: facilitating leadership among graduate </a:t>
            </a:r>
            <a:r>
              <a:rPr lang="en-US" b="1" dirty="0" err="1"/>
              <a:t>students.Internet</a:t>
            </a:r>
            <a:r>
              <a:rPr lang="en-US" b="1" dirty="0"/>
              <a:t> Journal of Allied Health Sciences &amp; Practice, 2012 Jan; 10(1): </a:t>
            </a:r>
            <a:r>
              <a:rPr lang="en-US" b="1" dirty="0" smtClean="0"/>
              <a:t>4.</a:t>
            </a:r>
          </a:p>
          <a:p>
            <a:endParaRPr lang="en-US" b="1" dirty="0"/>
          </a:p>
          <a:p>
            <a:r>
              <a:rPr lang="en-US" b="1" dirty="0" smtClean="0"/>
              <a:t>McCallum </a:t>
            </a:r>
            <a:r>
              <a:rPr lang="en-US" b="1" dirty="0"/>
              <a:t>C, Mosher P, Jacobson P, Gallivan S, and </a:t>
            </a:r>
            <a:r>
              <a:rPr lang="en-US" b="1" dirty="0" err="1"/>
              <a:t>Giuffre</a:t>
            </a:r>
            <a:r>
              <a:rPr lang="en-US" b="1" dirty="0"/>
              <a:t>.  Quality in physical therapist clinical education: a systematic review.  </a:t>
            </a:r>
            <a:r>
              <a:rPr lang="en-US" b="1" i="1" dirty="0" err="1"/>
              <a:t>Phys</a:t>
            </a:r>
            <a:r>
              <a:rPr lang="en-US" b="1" i="1" dirty="0"/>
              <a:t> </a:t>
            </a:r>
            <a:r>
              <a:rPr lang="en-US" b="1" i="1" dirty="0" err="1"/>
              <a:t>Ther</a:t>
            </a:r>
            <a:r>
              <a:rPr lang="en-US" b="1" i="1" dirty="0"/>
              <a:t>. </a:t>
            </a:r>
            <a:r>
              <a:rPr lang="en-US" b="1" dirty="0"/>
              <a:t>2013; 93: 1298-1311.</a:t>
            </a:r>
          </a:p>
          <a:p>
            <a:endParaRPr lang="en-US" b="1" dirty="0" smtClean="0"/>
          </a:p>
          <a:p>
            <a:r>
              <a:rPr lang="en-US" b="1" dirty="0" smtClean="0"/>
              <a:t>Stickler</a:t>
            </a:r>
            <a:r>
              <a:rPr lang="en-US" b="1" dirty="0"/>
              <a:t>, Laurie; </a:t>
            </a:r>
            <a:r>
              <a:rPr lang="en-US" b="1" dirty="0" err="1"/>
              <a:t>Grapczynski</a:t>
            </a:r>
            <a:r>
              <a:rPr lang="en-US" b="1" dirty="0"/>
              <a:t>, Cynthia; </a:t>
            </a:r>
            <a:r>
              <a:rPr lang="en-US" b="1" dirty="0" err="1"/>
              <a:t>Ritch</a:t>
            </a:r>
            <a:r>
              <a:rPr lang="en-US" b="1" dirty="0"/>
              <a:t>, John. Student perceptions of outcomes from participation in physical therapy pro bono clinics: a qualitative study. </a:t>
            </a:r>
            <a:r>
              <a:rPr lang="en-US" b="1" dirty="0">
                <a:hlinkClick r:id="rId3"/>
              </a:rPr>
              <a:t>Journal of Allied Health</a:t>
            </a:r>
            <a:r>
              <a:rPr lang="en-US" b="1" dirty="0"/>
              <a:t>, Volume 42, Number 1, Spring 2013, pp. 46-55(10</a:t>
            </a:r>
            <a:r>
              <a:rPr lang="en-US" b="1" dirty="0" smtClean="0"/>
              <a:t>).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34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533400"/>
            <a:ext cx="8839200" cy="1600200"/>
          </a:xfrm>
        </p:spPr>
        <p:txBody>
          <a:bodyPr/>
          <a:lstStyle/>
          <a:p>
            <a:r>
              <a:rPr lang="en-US" dirty="0" smtClean="0"/>
              <a:t>Welcome and Introductions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21935"/>
            <a:ext cx="8534400" cy="5867400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en-US" dirty="0">
                <a:solidFill>
                  <a:schemeClr val="accent2"/>
                </a:solidFill>
              </a:rPr>
              <a:t>The University of Toledo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-  </a:t>
            </a:r>
            <a:r>
              <a:rPr lang="en-US" sz="2200" i="1" dirty="0">
                <a:solidFill>
                  <a:schemeClr val="accent1">
                    <a:lumMod val="75000"/>
                  </a:schemeClr>
                </a:solidFill>
              </a:rPr>
              <a:t>Amy Both, PT, MHS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en-US" dirty="0">
                <a:solidFill>
                  <a:schemeClr val="accent2"/>
                </a:solidFill>
              </a:rPr>
              <a:t>University of Cincinnati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en-US" sz="2200" i="1" dirty="0">
                <a:solidFill>
                  <a:schemeClr val="accent1">
                    <a:lumMod val="75000"/>
                  </a:schemeClr>
                </a:solidFill>
              </a:rPr>
              <a:t>Chalee Engelhard, PT, </a:t>
            </a:r>
            <a:r>
              <a:rPr lang="en-US" sz="2200" i="1" dirty="0" err="1">
                <a:solidFill>
                  <a:schemeClr val="accent1">
                    <a:lumMod val="75000"/>
                  </a:schemeClr>
                </a:solidFill>
              </a:rPr>
              <a:t>EdD</a:t>
            </a:r>
            <a:r>
              <a:rPr lang="en-US" sz="2200" i="1" dirty="0">
                <a:solidFill>
                  <a:schemeClr val="accent1">
                    <a:lumMod val="75000"/>
                  </a:schemeClr>
                </a:solidFill>
              </a:rPr>
              <a:t>, MBA, GCS</a:t>
            </a:r>
            <a:endParaRPr lang="en-US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lnSpc>
                <a:spcPct val="170000"/>
              </a:lnSpc>
              <a:buNone/>
            </a:pPr>
            <a:r>
              <a:rPr lang="en-US" dirty="0">
                <a:solidFill>
                  <a:schemeClr val="accent2"/>
                </a:solidFill>
              </a:rPr>
              <a:t>University of Dayton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en-US" sz="2200" i="1" dirty="0">
                <a:solidFill>
                  <a:schemeClr val="accent1">
                    <a:lumMod val="75000"/>
                  </a:schemeClr>
                </a:solidFill>
              </a:rPr>
              <a:t>Sean Gallivan, PT, MS, NCS, C/NDT</a:t>
            </a:r>
            <a:endParaRPr lang="en-US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lnSpc>
                <a:spcPct val="170000"/>
              </a:lnSpc>
              <a:buNone/>
            </a:pPr>
            <a:r>
              <a:rPr lang="en-US" dirty="0">
                <a:solidFill>
                  <a:schemeClr val="accent2"/>
                </a:solidFill>
              </a:rPr>
              <a:t>University of Kentucky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en-US" sz="2200" i="1" dirty="0">
                <a:solidFill>
                  <a:schemeClr val="accent1">
                    <a:lumMod val="75000"/>
                  </a:schemeClr>
                </a:solidFill>
              </a:rPr>
              <a:t>Lynn English, PT, </a:t>
            </a:r>
            <a:r>
              <a:rPr lang="en-US" sz="2200" i="1" dirty="0" err="1">
                <a:solidFill>
                  <a:schemeClr val="accent1">
                    <a:lumMod val="75000"/>
                  </a:schemeClr>
                </a:solidFill>
              </a:rPr>
              <a:t>MSEd</a:t>
            </a:r>
            <a:r>
              <a:rPr lang="en-US" sz="2200" i="1" dirty="0">
                <a:solidFill>
                  <a:schemeClr val="accent1">
                    <a:lumMod val="75000"/>
                  </a:schemeClr>
                </a:solidFill>
              </a:rPr>
              <a:t>, DPT &amp; </a:t>
            </a:r>
            <a:endParaRPr lang="en-US" sz="22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lnSpc>
                <a:spcPct val="170000"/>
              </a:lnSpc>
              <a:buNone/>
            </a:pPr>
            <a:r>
              <a:rPr lang="en-US" sz="2200" i="1" dirty="0" smtClean="0">
                <a:solidFill>
                  <a:schemeClr val="accent1">
                    <a:lumMod val="75000"/>
                  </a:schemeClr>
                </a:solidFill>
              </a:rPr>
              <a:t>Kara </a:t>
            </a:r>
            <a:r>
              <a:rPr lang="en-US" sz="2200" i="1" dirty="0">
                <a:solidFill>
                  <a:schemeClr val="accent1">
                    <a:lumMod val="75000"/>
                  </a:schemeClr>
                </a:solidFill>
              </a:rPr>
              <a:t>Lee, PT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en-US" dirty="0">
                <a:solidFill>
                  <a:schemeClr val="accent2"/>
                </a:solidFill>
              </a:rPr>
              <a:t>Walsh University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en-US" sz="2200" i="1" dirty="0">
                <a:solidFill>
                  <a:schemeClr val="accent1">
                    <a:lumMod val="75000"/>
                  </a:schemeClr>
                </a:solidFill>
              </a:rPr>
              <a:t>Christine McCallum, PT, PhD &amp; </a:t>
            </a:r>
            <a:endParaRPr lang="en-US" sz="22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lnSpc>
                <a:spcPct val="170000"/>
              </a:lnSpc>
              <a:buNone/>
            </a:pPr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Amy 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Hassen, PT, DPT, OCS, MTC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lnSpc>
                <a:spcPct val="170000"/>
              </a:lnSpc>
              <a:buNone/>
            </a:pPr>
            <a:r>
              <a:rPr lang="en-US" dirty="0">
                <a:solidFill>
                  <a:schemeClr val="accent2"/>
                </a:solidFill>
              </a:rPr>
              <a:t>Western Kentucky University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en-US" sz="2200" i="1" dirty="0">
                <a:solidFill>
                  <a:schemeClr val="accent1">
                    <a:lumMod val="75000"/>
                  </a:schemeClr>
                </a:solidFill>
              </a:rPr>
              <a:t>Kurt </a:t>
            </a:r>
            <a:r>
              <a:rPr lang="en-US" sz="2200" i="1" dirty="0" err="1">
                <a:solidFill>
                  <a:schemeClr val="accent1">
                    <a:lumMod val="75000"/>
                  </a:schemeClr>
                </a:solidFill>
              </a:rPr>
              <a:t>Neelly</a:t>
            </a:r>
            <a:r>
              <a:rPr lang="en-US" sz="2200" i="1" dirty="0">
                <a:solidFill>
                  <a:schemeClr val="accent1">
                    <a:lumMod val="75000"/>
                  </a:schemeClr>
                </a:solidFill>
              </a:rPr>
              <a:t>, PT, PhD</a:t>
            </a:r>
            <a:endParaRPr lang="en-US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lnSpc>
                <a:spcPct val="170000"/>
              </a:lnSpc>
              <a:buNone/>
            </a:pPr>
            <a:r>
              <a:rPr lang="en-US" dirty="0">
                <a:solidFill>
                  <a:schemeClr val="accent2"/>
                </a:solidFill>
              </a:rPr>
              <a:t>Youngstown State University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en-US" sz="2200" i="1" dirty="0">
                <a:solidFill>
                  <a:schemeClr val="bg2">
                    <a:lumMod val="50000"/>
                  </a:schemeClr>
                </a:solidFill>
              </a:rPr>
              <a:t>Cara </a:t>
            </a:r>
            <a:r>
              <a:rPr lang="en-US" sz="2200" i="1" dirty="0" err="1">
                <a:solidFill>
                  <a:schemeClr val="bg2">
                    <a:lumMod val="50000"/>
                  </a:schemeClr>
                </a:solidFill>
              </a:rPr>
              <a:t>Carramusa</a:t>
            </a:r>
            <a:r>
              <a:rPr lang="en-US" sz="2200" i="1" dirty="0">
                <a:solidFill>
                  <a:schemeClr val="bg2">
                    <a:lumMod val="50000"/>
                  </a:schemeClr>
                </a:solidFill>
              </a:rPr>
              <a:t>, MS, PT, GCS</a:t>
            </a:r>
            <a:endParaRPr lang="en-US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881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Housekeeping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Breakfast currently being served, please help yourself and enjoy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Lunch will be served at 11:30am </a:t>
            </a:r>
          </a:p>
          <a:p>
            <a:pPr lvl="1"/>
            <a:r>
              <a:rPr lang="en-US" dirty="0" smtClean="0"/>
              <a:t>An </a:t>
            </a:r>
            <a:r>
              <a:rPr lang="en-US" b="1" u="sng" dirty="0" smtClean="0"/>
              <a:t>update on clinical education </a:t>
            </a:r>
            <a:r>
              <a:rPr lang="en-US" dirty="0" smtClean="0"/>
              <a:t>will be presented during lunch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Restrooms:</a:t>
            </a:r>
          </a:p>
          <a:p>
            <a:pPr lvl="1"/>
            <a:r>
              <a:rPr lang="en-US" dirty="0" smtClean="0"/>
              <a:t>To the right of the room at the end of the hallway</a:t>
            </a:r>
          </a:p>
          <a:p>
            <a:pPr lvl="1"/>
            <a:r>
              <a:rPr lang="en-US" dirty="0" smtClean="0"/>
              <a:t>Two lefts from the room and down the hallway</a:t>
            </a:r>
          </a:p>
          <a:p>
            <a:pPr lvl="1"/>
            <a:r>
              <a:rPr lang="en-US" dirty="0" smtClean="0"/>
              <a:t>Left, slight right down the hallway, and right into the main hallway</a:t>
            </a:r>
          </a:p>
          <a:p>
            <a:pPr lvl="1"/>
            <a:endParaRPr lang="en-US" dirty="0"/>
          </a:p>
          <a:p>
            <a:r>
              <a:rPr lang="en-US" dirty="0" smtClean="0"/>
              <a:t>Packets with handouts were given out at registration</a:t>
            </a:r>
            <a:endParaRPr lang="en-US" dirty="0"/>
          </a:p>
        </p:txBody>
      </p:sp>
      <p:pic>
        <p:nvPicPr>
          <p:cNvPr id="5123" name="Picture 3" descr="C:\Users\aboth\AppData\Local\Microsoft\Windows\Temporary Internet Files\Content.IE5\P36MQW0G\Announcements1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-7121"/>
            <a:ext cx="2044445" cy="152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970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b="1" i="1" dirty="0">
                <a:solidFill>
                  <a:schemeClr val="accent1">
                    <a:lumMod val="75000"/>
                  </a:schemeClr>
                </a:solidFill>
                <a:effectLst/>
              </a:rPr>
              <a:t>Essential Functions for</a:t>
            </a:r>
            <a:r>
              <a:rPr lang="en-US" sz="5400" dirty="0">
                <a:solidFill>
                  <a:schemeClr val="accent1">
                    <a:lumMod val="75000"/>
                  </a:schemeClr>
                </a:solidFill>
                <a:effectLst/>
              </a:rPr>
              <a:t/>
            </a:r>
            <a:br>
              <a:rPr lang="en-US" sz="5400" dirty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en-US" sz="5400" b="1" i="1" dirty="0">
                <a:solidFill>
                  <a:schemeClr val="accent1">
                    <a:lumMod val="75000"/>
                  </a:schemeClr>
                </a:solidFill>
                <a:effectLst/>
              </a:rPr>
              <a:t>The Clinical Educator:</a:t>
            </a:r>
            <a:r>
              <a:rPr lang="en-US" sz="5400" dirty="0">
                <a:solidFill>
                  <a:schemeClr val="accent1">
                    <a:lumMod val="75000"/>
                  </a:schemeClr>
                </a:solidFill>
                <a:effectLst/>
              </a:rPr>
              <a:t/>
            </a:r>
            <a:br>
              <a:rPr lang="en-US" sz="5400" dirty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en-US" sz="5400" b="1" i="1" dirty="0">
                <a:solidFill>
                  <a:schemeClr val="accent1">
                    <a:lumMod val="75000"/>
                  </a:schemeClr>
                </a:solidFill>
                <a:effectLst/>
              </a:rPr>
              <a:t>A Contemporary View</a:t>
            </a:r>
            <a:r>
              <a:rPr lang="en-US" dirty="0">
                <a:solidFill>
                  <a:schemeClr val="tx1"/>
                </a:solidFill>
                <a:effectLst/>
              </a:rPr>
              <a:t/>
            </a:r>
            <a:br>
              <a:rPr lang="en-US" dirty="0">
                <a:solidFill>
                  <a:schemeClr val="tx1"/>
                </a:solidFill>
                <a:effectLst/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981200"/>
          </a:xfrm>
        </p:spPr>
        <p:txBody>
          <a:bodyPr>
            <a:noAutofit/>
          </a:bodyPr>
          <a:lstStyle/>
          <a:p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Main Speakers: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1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1400" b="1" i="1" dirty="0">
                <a:solidFill>
                  <a:schemeClr val="tx2">
                    <a:lumMod val="75000"/>
                  </a:schemeClr>
                </a:solidFill>
              </a:rPr>
              <a:t>Amy Both, PT,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b="1" i="1" dirty="0">
                <a:solidFill>
                  <a:schemeClr val="tx2">
                    <a:lumMod val="75000"/>
                  </a:schemeClr>
                </a:solidFill>
              </a:rPr>
              <a:t>MHS, DCE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1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1400" b="1" i="1" dirty="0">
                <a:solidFill>
                  <a:schemeClr val="tx2">
                    <a:lumMod val="75000"/>
                  </a:schemeClr>
                </a:solidFill>
              </a:rPr>
              <a:t>Julie Crompton,  DPT,  CCCE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1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1400" b="1" i="1" dirty="0">
                <a:solidFill>
                  <a:schemeClr val="tx2">
                    <a:lumMod val="75000"/>
                  </a:schemeClr>
                </a:solidFill>
              </a:rPr>
              <a:t>Deborah George,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b="1" i="1" dirty="0">
                <a:solidFill>
                  <a:schemeClr val="tx2">
                    <a:lumMod val="75000"/>
                  </a:schemeClr>
                </a:solidFill>
              </a:rPr>
              <a:t>PT, PhD, MS, DCE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1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1400" b="1" i="1" dirty="0">
                <a:solidFill>
                  <a:schemeClr val="tx2">
                    <a:lumMod val="75000"/>
                  </a:schemeClr>
                </a:solidFill>
              </a:rPr>
              <a:t>Susan Hartman,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b="1" i="1" dirty="0">
                <a:solidFill>
                  <a:schemeClr val="tx2">
                    <a:lumMod val="75000"/>
                  </a:schemeClr>
                </a:solidFill>
              </a:rPr>
              <a:t>PT, MBA, CCCE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1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1400" b="1" i="1" dirty="0">
                <a:solidFill>
                  <a:schemeClr val="tx2">
                    <a:lumMod val="75000"/>
                  </a:schemeClr>
                </a:solidFill>
              </a:rPr>
              <a:t>Corey Overmyer,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b="1" i="1" dirty="0">
                <a:solidFill>
                  <a:schemeClr val="tx2">
                    <a:lumMod val="75000"/>
                  </a:schemeClr>
                </a:solidFill>
              </a:rPr>
              <a:t>PT, MSBS, MBA, OCS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1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1400" b="1" i="1" dirty="0">
                <a:solidFill>
                  <a:schemeClr val="tx2">
                    <a:lumMod val="75000"/>
                  </a:schemeClr>
                </a:solidFill>
              </a:rPr>
              <a:t>Jean Weaver, PT, MBA, DCE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1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1400" b="1" i="1" dirty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1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Friday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, October 30, 2015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1400" dirty="0">
                <a:solidFill>
                  <a:schemeClr val="tx2">
                    <a:lumMod val="75000"/>
                  </a:schemeClr>
                </a:solidFill>
              </a:rPr>
            </a:b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711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09600"/>
            <a:ext cx="8229600" cy="1600200"/>
          </a:xfrm>
        </p:spPr>
        <p:txBody>
          <a:bodyPr/>
          <a:lstStyle/>
          <a:p>
            <a:r>
              <a:rPr lang="en-US" dirty="0" smtClean="0"/>
              <a:t>Course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Differentiate the essential roles and best practices in </a:t>
            </a:r>
            <a:r>
              <a:rPr lang="en-US" b="1" dirty="0"/>
              <a:t>contemporary mentoring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Develop </a:t>
            </a:r>
            <a:r>
              <a:rPr lang="en-US" b="1" dirty="0"/>
              <a:t>CPI based student objectives </a:t>
            </a:r>
            <a:r>
              <a:rPr lang="en-US" dirty="0"/>
              <a:t>for use in a comprehensive clinical curriculum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Use </a:t>
            </a:r>
            <a:r>
              <a:rPr lang="en-US" dirty="0"/>
              <a:t>an efficient weekly summary form to enhance </a:t>
            </a:r>
            <a:r>
              <a:rPr lang="en-US" b="1" dirty="0"/>
              <a:t>communication of student goals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Summarize </a:t>
            </a:r>
            <a:r>
              <a:rPr lang="en-US" dirty="0"/>
              <a:t>the </a:t>
            </a:r>
            <a:r>
              <a:rPr lang="en-US" b="1" dirty="0"/>
              <a:t>contemporary issues and directives </a:t>
            </a:r>
            <a:r>
              <a:rPr lang="en-US" dirty="0"/>
              <a:t>in physical therapy clinical education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Correctly </a:t>
            </a:r>
            <a:r>
              <a:rPr lang="en-US" dirty="0"/>
              <a:t>explain the characteristics of the </a:t>
            </a:r>
            <a:r>
              <a:rPr lang="en-US" b="1" dirty="0"/>
              <a:t>teachable moment </a:t>
            </a:r>
            <a:r>
              <a:rPr lang="en-US" dirty="0"/>
              <a:t>in the clinical setting.</a:t>
            </a:r>
          </a:p>
          <a:p>
            <a:endParaRPr lang="en-US" dirty="0"/>
          </a:p>
        </p:txBody>
      </p:sp>
      <p:pic>
        <p:nvPicPr>
          <p:cNvPr id="6146" name="Picture 2" descr="C:\Users\aboth\AppData\Local\Microsoft\Windows\Temporary Internet Files\Content.IE5\OVFVGEXT\Goals-and-Objectives-Set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684" y="5568097"/>
            <a:ext cx="1962150" cy="128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512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09600"/>
            <a:ext cx="8229600" cy="1600200"/>
          </a:xfrm>
        </p:spPr>
        <p:txBody>
          <a:bodyPr/>
          <a:lstStyle/>
          <a:p>
            <a:r>
              <a:rPr lang="en-US" dirty="0" smtClean="0"/>
              <a:t>Course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Appropriately </a:t>
            </a:r>
            <a:r>
              <a:rPr lang="en-US" dirty="0"/>
              <a:t>apply </a:t>
            </a:r>
            <a:r>
              <a:rPr lang="en-US" b="1" dirty="0"/>
              <a:t>3 teaching strategies </a:t>
            </a:r>
            <a:r>
              <a:rPr lang="en-US" dirty="0"/>
              <a:t>of questioning, feedback, &amp; reflection to the one minute clinical preceptor technique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Debate the benefits of </a:t>
            </a:r>
            <a:r>
              <a:rPr lang="en-US" b="1" dirty="0"/>
              <a:t>contemporary collaborative models </a:t>
            </a:r>
            <a:r>
              <a:rPr lang="en-US" dirty="0"/>
              <a:t>of clinical education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Determine the solutions to the challenges of the </a:t>
            </a:r>
            <a:r>
              <a:rPr lang="en-US" b="1" dirty="0"/>
              <a:t>2:1</a:t>
            </a:r>
            <a:r>
              <a:rPr lang="en-US" dirty="0"/>
              <a:t> model of clinical education from both the student and clinical instructor perspective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Develop ideas for use in </a:t>
            </a:r>
            <a:r>
              <a:rPr lang="en-US" b="1" dirty="0"/>
              <a:t>advancing site </a:t>
            </a:r>
            <a:r>
              <a:rPr lang="en-US" b="1" dirty="0" smtClean="0"/>
              <a:t>programming/clinical education culture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63" y="5565775"/>
            <a:ext cx="1963737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59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of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Outcomes Based Learning and Assessment</a:t>
            </a:r>
          </a:p>
          <a:p>
            <a:r>
              <a:rPr lang="en-US" dirty="0" smtClean="0"/>
              <a:t>Teaching and Feedback</a:t>
            </a:r>
          </a:p>
          <a:p>
            <a:r>
              <a:rPr lang="en-US" dirty="0" smtClean="0"/>
              <a:t>Supervision Styles</a:t>
            </a:r>
          </a:p>
          <a:p>
            <a:r>
              <a:rPr lang="en-US" dirty="0" smtClean="0"/>
              <a:t>Administrative Interface</a:t>
            </a:r>
            <a:endParaRPr lang="en-US" dirty="0"/>
          </a:p>
        </p:txBody>
      </p:sp>
      <p:pic>
        <p:nvPicPr>
          <p:cNvPr id="15363" name="Picture 3" descr="C:\Users\aboth\AppData\Local\Microsoft\Windows\Temporary Internet Files\Content.IE5\NDMBQYOK\1415013938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717" y="25146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966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3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2850</TotalTime>
  <Words>2769</Words>
  <Application>Microsoft Office PowerPoint</Application>
  <PresentationFormat>On-screen Show (4:3)</PresentationFormat>
  <Paragraphs>378</Paragraphs>
  <Slides>39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Executive</vt:lpstr>
      <vt:lpstr>Essential Functions for The Clinical Educator: A Contemporary View </vt:lpstr>
      <vt:lpstr>PowerPoint Presentation</vt:lpstr>
      <vt:lpstr>Welcome and Introductions</vt:lpstr>
      <vt:lpstr>Welcome and Introductions</vt:lpstr>
      <vt:lpstr>Housekeeping</vt:lpstr>
      <vt:lpstr>Essential Functions for The Clinical Educator: A Contemporary View </vt:lpstr>
      <vt:lpstr>Course Goals</vt:lpstr>
      <vt:lpstr>Course Goals</vt:lpstr>
      <vt:lpstr>Focus of Content</vt:lpstr>
      <vt:lpstr>So let’s get started…</vt:lpstr>
      <vt:lpstr>Look Above the Canopy…</vt:lpstr>
      <vt:lpstr>Is it possible? Can you see yourself?</vt:lpstr>
      <vt:lpstr>Essential Functions: Concepts of Contemporary Mentoring </vt:lpstr>
      <vt:lpstr>Objectives</vt:lpstr>
      <vt:lpstr>Are you a mentor?</vt:lpstr>
      <vt:lpstr>Definitions (Oxford Dictionary)</vt:lpstr>
      <vt:lpstr>From Clinical Instructor to Clinical Mentor</vt:lpstr>
      <vt:lpstr>Key Roles in Mentoring (Greenfield et al, 2012)</vt:lpstr>
      <vt:lpstr>Research</vt:lpstr>
      <vt:lpstr>Research</vt:lpstr>
      <vt:lpstr>Research</vt:lpstr>
      <vt:lpstr>Research</vt:lpstr>
      <vt:lpstr>Two Special Topics</vt:lpstr>
      <vt:lpstr>On Mentoring and Millennials…</vt:lpstr>
      <vt:lpstr>Working with Millennials</vt:lpstr>
      <vt:lpstr>Mentoring Millennials</vt:lpstr>
      <vt:lpstr>Ex. Mentoring Program</vt:lpstr>
      <vt:lpstr>On Leadership and Mentoring…</vt:lpstr>
      <vt:lpstr>Are you a leader?</vt:lpstr>
      <vt:lpstr>How will you exemplify leadership to your student(s)?</vt:lpstr>
      <vt:lpstr>Personal Assessment: 7 (or 8)Habits of Highly Effective Leaders (Covey, 1990) </vt:lpstr>
      <vt:lpstr>Practices of Exemplary Leaders (Kouzes &amp; Posner, 2012; Goleman 2002)</vt:lpstr>
      <vt:lpstr>Practices of Exemplary Leaders (Kouzes &amp; Posner, 2012; Goleman 2002)</vt:lpstr>
      <vt:lpstr>Practices of Exemplary Leaders (Kouzes &amp; Posner, 2012)</vt:lpstr>
      <vt:lpstr>So how can you as a clinical mentor help a student to develop leadership skills?</vt:lpstr>
      <vt:lpstr>Service Learning &amp; Leadership</vt:lpstr>
      <vt:lpstr>Conclusion</vt:lpstr>
      <vt:lpstr>Any Questions??</vt:lpstr>
      <vt:lpstr>References</vt:lpstr>
    </vt:vector>
  </TitlesOfParts>
  <Company>The University of Toledo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Concepts of Contemporary Mentoring</dc:title>
  <dc:creator>Both, Amy</dc:creator>
  <cp:lastModifiedBy>Both, Amy</cp:lastModifiedBy>
  <cp:revision>71</cp:revision>
  <dcterms:created xsi:type="dcterms:W3CDTF">2015-09-11T15:37:21Z</dcterms:created>
  <dcterms:modified xsi:type="dcterms:W3CDTF">2015-10-28T17:35:23Z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03CDDFD8-F766-4AE2-8CC1-A79A62B7E271</vt:lpwstr>
  </property>
  <property fmtid="{D5CDD505-2E9C-101B-9397-08002B2CF9AE}" pid="3" name="ArticulatePath">
    <vt:lpwstr>Concepts of Contemporary Mentoring</vt:lpwstr>
  </property>
</Properties>
</file>