
<file path=[Content_Types].xml><?xml version="1.0" encoding="utf-8"?>
<Types xmlns="http://schemas.openxmlformats.org/package/2006/content-types">
  <Default Extension="emf" ContentType="image/x-emf"/>
  <Default Extension="jpeg" ContentType="image/jpeg"/>
  <Default Extension="m4a" ContentType="audio/mp4"/>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19" r:id="rId2"/>
  </p:sldMasterIdLst>
  <p:notesMasterIdLst>
    <p:notesMasterId r:id="rId27"/>
  </p:notesMasterIdLst>
  <p:handoutMasterIdLst>
    <p:handoutMasterId r:id="rId28"/>
  </p:handoutMasterIdLst>
  <p:sldIdLst>
    <p:sldId id="256" r:id="rId3"/>
    <p:sldId id="270" r:id="rId4"/>
    <p:sldId id="292" r:id="rId5"/>
    <p:sldId id="296" r:id="rId6"/>
    <p:sldId id="293" r:id="rId7"/>
    <p:sldId id="275" r:id="rId8"/>
    <p:sldId id="261" r:id="rId9"/>
    <p:sldId id="258" r:id="rId10"/>
    <p:sldId id="285" r:id="rId11"/>
    <p:sldId id="294" r:id="rId12"/>
    <p:sldId id="295" r:id="rId13"/>
    <p:sldId id="287" r:id="rId14"/>
    <p:sldId id="286" r:id="rId15"/>
    <p:sldId id="297" r:id="rId16"/>
    <p:sldId id="298" r:id="rId17"/>
    <p:sldId id="299" r:id="rId18"/>
    <p:sldId id="288" r:id="rId19"/>
    <p:sldId id="289" r:id="rId20"/>
    <p:sldId id="300" r:id="rId21"/>
    <p:sldId id="266" r:id="rId22"/>
    <p:sldId id="301" r:id="rId23"/>
    <p:sldId id="304" r:id="rId24"/>
    <p:sldId id="302" r:id="rId25"/>
    <p:sldId id="303" r:id="rId26"/>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14" autoAdjust="0"/>
    <p:restoredTop sz="81034"/>
  </p:normalViewPr>
  <p:slideViewPr>
    <p:cSldViewPr>
      <p:cViewPr varScale="1">
        <p:scale>
          <a:sx n="92" d="100"/>
          <a:sy n="92" d="100"/>
        </p:scale>
        <p:origin x="1350" y="90"/>
      </p:cViewPr>
      <p:guideLst>
        <p:guide pos="3839"/>
        <p:guide orient="horz" pos="2160"/>
      </p:guideLst>
    </p:cSldViewPr>
  </p:slideViewPr>
  <p:notesTextViewPr>
    <p:cViewPr>
      <p:scale>
        <a:sx n="1" d="1"/>
        <a:sy n="1" d="1"/>
      </p:scale>
      <p:origin x="0" y="0"/>
    </p:cViewPr>
  </p:notesTextViewPr>
  <p:sorterViewPr>
    <p:cViewPr>
      <p:scale>
        <a:sx n="100" d="100"/>
        <a:sy n="100" d="100"/>
      </p:scale>
      <p:origin x="0" y="-4594"/>
    </p:cViewPr>
  </p:sorter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sz="2000" dirty="0"/>
              <a:t>% Reporting Excellent or Good Mental Health</a:t>
            </a:r>
          </a:p>
        </c:rich>
      </c:tx>
      <c:layout>
        <c:manualLayout>
          <c:xMode val="edge"/>
          <c:yMode val="edge"/>
          <c:x val="0.15094566347761457"/>
          <c:y val="3.7479370455541207E-2"/>
        </c:manualLayout>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 Reporting Excellent or Good Mental Health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Gen Z</c:v>
                </c:pt>
                <c:pt idx="1">
                  <c:v>Millenials</c:v>
                </c:pt>
                <c:pt idx="2">
                  <c:v>Gen Xers</c:v>
                </c:pt>
                <c:pt idx="3">
                  <c:v>Boomers</c:v>
                </c:pt>
                <c:pt idx="4">
                  <c:v>Older Adults</c:v>
                </c:pt>
              </c:strCache>
            </c:strRef>
          </c:cat>
          <c:val>
            <c:numRef>
              <c:f>Sheet1!$B$2:$B$6</c:f>
              <c:numCache>
                <c:formatCode>General</c:formatCode>
                <c:ptCount val="5"/>
                <c:pt idx="0">
                  <c:v>45</c:v>
                </c:pt>
                <c:pt idx="1">
                  <c:v>56</c:v>
                </c:pt>
                <c:pt idx="2">
                  <c:v>51</c:v>
                </c:pt>
                <c:pt idx="3">
                  <c:v>70</c:v>
                </c:pt>
                <c:pt idx="4">
                  <c:v>74</c:v>
                </c:pt>
              </c:numCache>
            </c:numRef>
          </c:val>
          <c:extLst>
            <c:ext xmlns:c16="http://schemas.microsoft.com/office/drawing/2014/chart" uri="{C3380CC4-5D6E-409C-BE32-E72D297353CC}">
              <c16:uniqueId val="{00000000-5BD1-CD41-A193-095FFDF232D2}"/>
            </c:ext>
          </c:extLst>
        </c:ser>
        <c:ser>
          <c:idx val="1"/>
          <c:order val="1"/>
          <c:tx>
            <c:strRef>
              <c:f>Sheet1!$C$1</c:f>
              <c:strCache>
                <c:ptCount val="1"/>
                <c:pt idx="0">
                  <c:v>Column1</c:v>
                </c:pt>
              </c:strCache>
            </c:strRef>
          </c:tx>
          <c:spPr>
            <a:solidFill>
              <a:schemeClr val="accent2"/>
            </a:solidFill>
            <a:ln>
              <a:noFill/>
            </a:ln>
            <a:effectLst/>
          </c:spPr>
          <c:invertIfNegative val="0"/>
          <c:dLbls>
            <c:delete val="1"/>
          </c:dLbls>
          <c:cat>
            <c:strRef>
              <c:f>Sheet1!$A$2:$A$6</c:f>
              <c:strCache>
                <c:ptCount val="5"/>
                <c:pt idx="0">
                  <c:v>Gen Z</c:v>
                </c:pt>
                <c:pt idx="1">
                  <c:v>Millenials</c:v>
                </c:pt>
                <c:pt idx="2">
                  <c:v>Gen Xers</c:v>
                </c:pt>
                <c:pt idx="3">
                  <c:v>Boomers</c:v>
                </c:pt>
                <c:pt idx="4">
                  <c:v>Older Adults</c:v>
                </c:pt>
              </c:strCache>
            </c:strRef>
          </c:cat>
          <c:val>
            <c:numRef>
              <c:f>Sheet1!$C$2:$C$6</c:f>
              <c:numCache>
                <c:formatCode>General</c:formatCode>
                <c:ptCount val="5"/>
                <c:pt idx="0">
                  <c:v>55</c:v>
                </c:pt>
                <c:pt idx="1">
                  <c:v>44</c:v>
                </c:pt>
                <c:pt idx="2">
                  <c:v>49</c:v>
                </c:pt>
                <c:pt idx="3">
                  <c:v>30</c:v>
                </c:pt>
                <c:pt idx="4">
                  <c:v>26</c:v>
                </c:pt>
              </c:numCache>
            </c:numRef>
          </c:val>
          <c:extLst>
            <c:ext xmlns:c16="http://schemas.microsoft.com/office/drawing/2014/chart" uri="{C3380CC4-5D6E-409C-BE32-E72D297353CC}">
              <c16:uniqueId val="{00000001-5BD1-CD41-A193-095FFDF232D2}"/>
            </c:ext>
          </c:extLst>
        </c:ser>
        <c:dLbls>
          <c:dLblPos val="ctr"/>
          <c:showLegendKey val="0"/>
          <c:showVal val="1"/>
          <c:showCatName val="0"/>
          <c:showSerName val="0"/>
          <c:showPercent val="0"/>
          <c:showBubbleSize val="0"/>
        </c:dLbls>
        <c:gapWidth val="79"/>
        <c:overlap val="100"/>
        <c:axId val="1632934319"/>
        <c:axId val="1632935999"/>
      </c:barChart>
      <c:catAx>
        <c:axId val="16329343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tx1">
                    <a:lumMod val="65000"/>
                    <a:lumOff val="35000"/>
                  </a:schemeClr>
                </a:solidFill>
                <a:latin typeface="+mn-lt"/>
                <a:ea typeface="+mn-ea"/>
                <a:cs typeface="+mn-cs"/>
              </a:defRPr>
            </a:pPr>
            <a:endParaRPr lang="en-US"/>
          </a:p>
        </c:txPr>
        <c:crossAx val="1632935999"/>
        <c:crosses val="autoZero"/>
        <c:auto val="1"/>
        <c:lblAlgn val="ctr"/>
        <c:lblOffset val="100"/>
        <c:noMultiLvlLbl val="0"/>
      </c:catAx>
      <c:valAx>
        <c:axId val="1632935999"/>
        <c:scaling>
          <c:orientation val="minMax"/>
        </c:scaling>
        <c:delete val="1"/>
        <c:axPos val="b"/>
        <c:numFmt formatCode="0%" sourceLinked="1"/>
        <c:majorTickMark val="none"/>
        <c:minorTickMark val="none"/>
        <c:tickLblPos val="nextTo"/>
        <c:crossAx val="1632934319"/>
        <c:crosses val="autoZero"/>
        <c:crossBetween val="between"/>
      </c:valAx>
      <c:spPr>
        <a:noFill/>
        <a:ln>
          <a:noFill/>
        </a:ln>
        <a:effectLst/>
      </c:spPr>
    </c:plotArea>
    <c:legend>
      <c:legendPos val="t"/>
      <c:legendEntry>
        <c:idx val="1"/>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8CEC3D-96F7-401F-9673-3EE7F75C9C5B}" type="datetimeFigureOut">
              <a:rPr lang="en-US"/>
              <a:t>7/9/2020</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8ED8CD-4E4C-49AC-BDC6-2963BA49E54F}" type="slidenum">
              <a:rPr/>
              <a:t>‹#›</a:t>
            </a:fld>
            <a:endParaRPr/>
          </a:p>
        </p:txBody>
      </p:sp>
    </p:spTree>
    <p:extLst>
      <p:ext uri="{BB962C8B-B14F-4D97-AF65-F5344CB8AC3E}">
        <p14:creationId xmlns:p14="http://schemas.microsoft.com/office/powerpoint/2010/main" val="343417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32BCF4-D26D-4DAF-9F57-FE1E61FE7935}" type="datetimeFigureOut">
              <a:rPr lang="en-US"/>
              <a:t>7/9/2020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B91549-43BF-425A-AF25-75262019208C}" type="slidenum">
              <a:rPr/>
              <a:t>‹#›</a:t>
            </a:fld>
            <a:endParaRPr/>
          </a:p>
        </p:txBody>
      </p:sp>
    </p:spTree>
    <p:extLst>
      <p:ext uri="{BB962C8B-B14F-4D97-AF65-F5344CB8AC3E}">
        <p14:creationId xmlns:p14="http://schemas.microsoft.com/office/powerpoint/2010/main" val="4239286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&amp; present objectives - AD</a:t>
            </a:r>
          </a:p>
        </p:txBody>
      </p:sp>
      <p:sp>
        <p:nvSpPr>
          <p:cNvPr id="4" name="Slide Number Placeholder 3"/>
          <p:cNvSpPr>
            <a:spLocks noGrp="1"/>
          </p:cNvSpPr>
          <p:nvPr>
            <p:ph type="sldNum" sz="quarter" idx="5"/>
          </p:nvPr>
        </p:nvSpPr>
        <p:spPr/>
        <p:txBody>
          <a:bodyPr/>
          <a:lstStyle/>
          <a:p>
            <a:fld id="{5FB91549-43BF-425A-AF25-75262019208C}" type="slidenum">
              <a:rPr lang="en-US" smtClean="0"/>
              <a:t>2</a:t>
            </a:fld>
            <a:endParaRPr lang="en-US"/>
          </a:p>
        </p:txBody>
      </p:sp>
    </p:spTree>
    <p:extLst>
      <p:ext uri="{BB962C8B-B14F-4D97-AF65-F5344CB8AC3E}">
        <p14:creationId xmlns:p14="http://schemas.microsoft.com/office/powerpoint/2010/main" val="258650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t>
            </a:r>
          </a:p>
        </p:txBody>
      </p:sp>
      <p:sp>
        <p:nvSpPr>
          <p:cNvPr id="4" name="Slide Number Placeholder 3"/>
          <p:cNvSpPr>
            <a:spLocks noGrp="1"/>
          </p:cNvSpPr>
          <p:nvPr>
            <p:ph type="sldNum" sz="quarter" idx="5"/>
          </p:nvPr>
        </p:nvSpPr>
        <p:spPr/>
        <p:txBody>
          <a:bodyPr/>
          <a:lstStyle/>
          <a:p>
            <a:fld id="{5FB91549-43BF-425A-AF25-75262019208C}" type="slidenum">
              <a:rPr lang="en-US" smtClean="0"/>
              <a:t>11</a:t>
            </a:fld>
            <a:endParaRPr lang="en-US"/>
          </a:p>
        </p:txBody>
      </p:sp>
    </p:spTree>
    <p:extLst>
      <p:ext uri="{BB962C8B-B14F-4D97-AF65-F5344CB8AC3E}">
        <p14:creationId xmlns:p14="http://schemas.microsoft.com/office/powerpoint/2010/main" val="289600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 and then DG</a:t>
            </a:r>
          </a:p>
        </p:txBody>
      </p:sp>
      <p:sp>
        <p:nvSpPr>
          <p:cNvPr id="4" name="Slide Number Placeholder 3"/>
          <p:cNvSpPr>
            <a:spLocks noGrp="1"/>
          </p:cNvSpPr>
          <p:nvPr>
            <p:ph type="sldNum" sz="quarter" idx="5"/>
          </p:nvPr>
        </p:nvSpPr>
        <p:spPr/>
        <p:txBody>
          <a:bodyPr/>
          <a:lstStyle/>
          <a:p>
            <a:fld id="{5FB91549-43BF-425A-AF25-75262019208C}" type="slidenum">
              <a:rPr lang="en-US" smtClean="0"/>
              <a:t>12</a:t>
            </a:fld>
            <a:endParaRPr lang="en-US"/>
          </a:p>
        </p:txBody>
      </p:sp>
    </p:spTree>
    <p:extLst>
      <p:ext uri="{BB962C8B-B14F-4D97-AF65-F5344CB8AC3E}">
        <p14:creationId xmlns:p14="http://schemas.microsoft.com/office/powerpoint/2010/main" val="1589069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DG</a:t>
            </a:r>
          </a:p>
        </p:txBody>
      </p:sp>
      <p:sp>
        <p:nvSpPr>
          <p:cNvPr id="4" name="Slide Number Placeholder 3"/>
          <p:cNvSpPr>
            <a:spLocks noGrp="1"/>
          </p:cNvSpPr>
          <p:nvPr>
            <p:ph type="sldNum" sz="quarter" idx="5"/>
          </p:nvPr>
        </p:nvSpPr>
        <p:spPr/>
        <p:txBody>
          <a:bodyPr/>
          <a:lstStyle/>
          <a:p>
            <a:fld id="{5FB91549-43BF-425A-AF25-75262019208C}" type="slidenum">
              <a:rPr lang="en-US" smtClean="0"/>
              <a:t>13</a:t>
            </a:fld>
            <a:endParaRPr lang="en-US"/>
          </a:p>
        </p:txBody>
      </p:sp>
    </p:spTree>
    <p:extLst>
      <p:ext uri="{BB962C8B-B14F-4D97-AF65-F5344CB8AC3E}">
        <p14:creationId xmlns:p14="http://schemas.microsoft.com/office/powerpoint/2010/main" val="106528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DG</a:t>
            </a:r>
          </a:p>
        </p:txBody>
      </p:sp>
      <p:sp>
        <p:nvSpPr>
          <p:cNvPr id="4" name="Slide Number Placeholder 3"/>
          <p:cNvSpPr>
            <a:spLocks noGrp="1"/>
          </p:cNvSpPr>
          <p:nvPr>
            <p:ph type="sldNum" sz="quarter" idx="5"/>
          </p:nvPr>
        </p:nvSpPr>
        <p:spPr/>
        <p:txBody>
          <a:bodyPr/>
          <a:lstStyle/>
          <a:p>
            <a:fld id="{5FB91549-43BF-425A-AF25-75262019208C}" type="slidenum">
              <a:rPr lang="en-US" smtClean="0"/>
              <a:t>15</a:t>
            </a:fld>
            <a:endParaRPr lang="en-US"/>
          </a:p>
        </p:txBody>
      </p:sp>
    </p:spTree>
    <p:extLst>
      <p:ext uri="{BB962C8B-B14F-4D97-AF65-F5344CB8AC3E}">
        <p14:creationId xmlns:p14="http://schemas.microsoft.com/office/powerpoint/2010/main" val="1314781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DG</a:t>
            </a:r>
          </a:p>
        </p:txBody>
      </p:sp>
      <p:sp>
        <p:nvSpPr>
          <p:cNvPr id="4" name="Slide Number Placeholder 3"/>
          <p:cNvSpPr>
            <a:spLocks noGrp="1"/>
          </p:cNvSpPr>
          <p:nvPr>
            <p:ph type="sldNum" sz="quarter" idx="5"/>
          </p:nvPr>
        </p:nvSpPr>
        <p:spPr/>
        <p:txBody>
          <a:bodyPr/>
          <a:lstStyle/>
          <a:p>
            <a:fld id="{5FB91549-43BF-425A-AF25-75262019208C}" type="slidenum">
              <a:rPr lang="en-US" smtClean="0"/>
              <a:t>16</a:t>
            </a:fld>
            <a:endParaRPr lang="en-US"/>
          </a:p>
        </p:txBody>
      </p:sp>
    </p:spTree>
    <p:extLst>
      <p:ext uri="{BB962C8B-B14F-4D97-AF65-F5344CB8AC3E}">
        <p14:creationId xmlns:p14="http://schemas.microsoft.com/office/powerpoint/2010/main" val="1018081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DG</a:t>
            </a:r>
          </a:p>
        </p:txBody>
      </p:sp>
      <p:sp>
        <p:nvSpPr>
          <p:cNvPr id="4" name="Slide Number Placeholder 3"/>
          <p:cNvSpPr>
            <a:spLocks noGrp="1"/>
          </p:cNvSpPr>
          <p:nvPr>
            <p:ph type="sldNum" sz="quarter" idx="5"/>
          </p:nvPr>
        </p:nvSpPr>
        <p:spPr/>
        <p:txBody>
          <a:bodyPr/>
          <a:lstStyle/>
          <a:p>
            <a:fld id="{5FB91549-43BF-425A-AF25-75262019208C}" type="slidenum">
              <a:rPr lang="en-US" smtClean="0"/>
              <a:t>17</a:t>
            </a:fld>
            <a:endParaRPr lang="en-US"/>
          </a:p>
        </p:txBody>
      </p:sp>
    </p:spTree>
    <p:extLst>
      <p:ext uri="{BB962C8B-B14F-4D97-AF65-F5344CB8AC3E}">
        <p14:creationId xmlns:p14="http://schemas.microsoft.com/office/powerpoint/2010/main" val="2405830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ZH.  Hello everyone, I am please to be here representing our profession and the I feel that these topics are important for both the students and clinical instructors, and will help to guide the clinical education process for overall successful experiences. I have worked with several students that battle with mental health issues and anxiety that impacted their overall performance levels and delivery of PT assessments, interventions, and clinical decisions. From my experiences, I would like to provide some insights that lead to more successful and constructive experiences in the futures.</a:t>
            </a:r>
          </a:p>
          <a:p>
            <a:endParaRPr lang="en-US" dirty="0"/>
          </a:p>
          <a:p>
            <a:pPr marL="228600" indent="-228600">
              <a:buAutoNum type="arabicParenR"/>
            </a:pPr>
            <a:r>
              <a:rPr lang="en-US" dirty="0"/>
              <a:t>The information packet should detail the requirements of the clinical rotation, and any prior outcomes. The information packet should include that students goals, brief details of mental health issues, and the learning contract. As the CI I want to know the outcome from any previous performance issues, and the learn contract. I want to know what the students goals are, and what the learning contract will details in order to structure learning experiences. I would like to be aware of the mental health issues, but I do not want any specific details.</a:t>
            </a:r>
          </a:p>
          <a:p>
            <a:pPr marL="228600" indent="-228600">
              <a:buAutoNum type="arabicParenR"/>
            </a:pPr>
            <a:endParaRPr lang="en-US" dirty="0"/>
          </a:p>
          <a:p>
            <a:pPr marL="228600" indent="-228600">
              <a:buAutoNum type="arabicParenR"/>
            </a:pPr>
            <a:r>
              <a:rPr lang="en-US" dirty="0"/>
              <a:t>Preconceived Notions. I was made aware of the mental health issues, but was not given any details of incidences that occurred in previous clinical rotations or during curricular work. I feel that if a CI is given specific details, then he or she may develop a bias, or preconceived notion, before the student has the opportunity to develop their own management strategies. Preconceived notions, may lead to a repeat performance, and thus hinder learning.</a:t>
            </a:r>
          </a:p>
          <a:p>
            <a:pPr marL="228600" indent="-228600">
              <a:buAutoNum type="arabicParenR"/>
            </a:pPr>
            <a:endParaRPr lang="en-US" dirty="0"/>
          </a:p>
          <a:p>
            <a:pPr marL="228600" indent="-228600">
              <a:buAutoNum type="arabicParenR"/>
            </a:pPr>
            <a:r>
              <a:rPr lang="en-US" dirty="0"/>
              <a:t>Boundaries and expectations. I wish that I would have been provided with more details as to what behaviors will the student most likely present with, and what challenges have been an issue in the past. For instance, is it documentation time and what behaviors made that a challenge, was is lack of confidence that resulted in poor clinical decisions. Was it purely anxiety that made verbal communication a difficulty  task. Having some details as to the students mental health and performance levels will allow for the establishment of boundaries without having preconceived notions (I plan to give examples of communication boundaries). These boundaries, will then allow for expectations (I plan to list out expectations and goals that pertain to my experiences with the students).</a:t>
            </a:r>
          </a:p>
          <a:p>
            <a:pPr marL="228600" indent="-228600">
              <a:buAutoNum type="arabicParenR"/>
            </a:pPr>
            <a:r>
              <a:rPr lang="en-US" dirty="0"/>
              <a:t>Feedback will reinforce the expectations. I like to work on weekly reflections and weekly goals. I wish I had set boundaries that would have given enough time to thoroughly discuss and provide feedback in a summative nature. The feedback would then allow for weekly expectations and ways to better manage the mental health issues.</a:t>
            </a:r>
          </a:p>
          <a:p>
            <a:pPr marL="228600" indent="-228600">
              <a:buAutoNum type="arabicParenR"/>
            </a:pPr>
            <a:r>
              <a:rPr lang="en-US" dirty="0"/>
              <a:t>Emotional Resilience. Our role as the CI is not only to guide the student, and develop learning opportunities, but teach them to be a well rounded clinician. I tried to provide open discussions, and detail that life outside of the clinic is just as important and being a high skilled clinician. (I plan to details some specifics of our discussions).</a:t>
            </a:r>
          </a:p>
        </p:txBody>
      </p:sp>
      <p:sp>
        <p:nvSpPr>
          <p:cNvPr id="4" name="Slide Number Placeholder 3"/>
          <p:cNvSpPr>
            <a:spLocks noGrp="1"/>
          </p:cNvSpPr>
          <p:nvPr>
            <p:ph type="sldNum" sz="quarter" idx="5"/>
          </p:nvPr>
        </p:nvSpPr>
        <p:spPr/>
        <p:txBody>
          <a:bodyPr/>
          <a:lstStyle/>
          <a:p>
            <a:fld id="{5FB91549-43BF-425A-AF25-75262019208C}" type="slidenum">
              <a:rPr lang="en-US" smtClean="0"/>
              <a:t>18</a:t>
            </a:fld>
            <a:endParaRPr lang="en-US"/>
          </a:p>
        </p:txBody>
      </p:sp>
    </p:spTree>
    <p:extLst>
      <p:ext uri="{BB962C8B-B14F-4D97-AF65-F5344CB8AC3E}">
        <p14:creationId xmlns:p14="http://schemas.microsoft.com/office/powerpoint/2010/main" val="3998395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ZH: Introduce the task, and ask the groups to develop some strategies that will help the student to better manage their mental health issues. Meaning, what can we as CI’s do to help the student have less stress, anxiety, and work within the mental health issue for high levels of performance?</a:t>
            </a:r>
          </a:p>
        </p:txBody>
      </p:sp>
      <p:sp>
        <p:nvSpPr>
          <p:cNvPr id="4" name="Slide Number Placeholder 3"/>
          <p:cNvSpPr>
            <a:spLocks noGrp="1"/>
          </p:cNvSpPr>
          <p:nvPr>
            <p:ph type="sldNum" sz="quarter" idx="5"/>
          </p:nvPr>
        </p:nvSpPr>
        <p:spPr/>
        <p:txBody>
          <a:bodyPr/>
          <a:lstStyle/>
          <a:p>
            <a:fld id="{5FB91549-43BF-425A-AF25-75262019208C}" type="slidenum">
              <a:rPr lang="en-US" smtClean="0"/>
              <a:t>19</a:t>
            </a:fld>
            <a:endParaRPr lang="en-US"/>
          </a:p>
        </p:txBody>
      </p:sp>
    </p:spTree>
    <p:extLst>
      <p:ext uri="{BB962C8B-B14F-4D97-AF65-F5344CB8AC3E}">
        <p14:creationId xmlns:p14="http://schemas.microsoft.com/office/powerpoint/2010/main" val="1555392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ZH</a:t>
            </a:r>
          </a:p>
          <a:p>
            <a:r>
              <a:rPr lang="en-US" sz="1200" dirty="0">
                <a:solidFill>
                  <a:schemeClr val="tx1"/>
                </a:solidFill>
              </a:rPr>
              <a:t>Open communication with all parties; humor  (use humor to ease unsettling situations). Set boundaries with open communication, and all the student to have time for question and feedback, but make sure its at appropriate times. Limit outside of work communication.</a:t>
            </a:r>
          </a:p>
          <a:p>
            <a:r>
              <a:rPr lang="en-US" sz="1200" dirty="0">
                <a:solidFill>
                  <a:schemeClr val="tx1"/>
                </a:solidFill>
              </a:rPr>
              <a:t>Be aware of nonverbals; delivery of feedback. Be open and receptive. Allow the student to feel that you are engaged and will assist as needed. They need to feel that you are an extension of them and thus support their performance.</a:t>
            </a:r>
          </a:p>
          <a:p>
            <a:r>
              <a:rPr lang="en-US" sz="1200" dirty="0">
                <a:solidFill>
                  <a:schemeClr val="tx1"/>
                </a:solidFill>
              </a:rPr>
              <a:t>Allow independence, as much as possible. Allow the student to have preparation time, and develop plans for assessing, and treating the patient. Often allowing the student to take the lead will give them a sense of confidence and thus have better decision making capabilities.</a:t>
            </a:r>
          </a:p>
          <a:p>
            <a:r>
              <a:rPr lang="en-US" sz="1200" dirty="0">
                <a:solidFill>
                  <a:schemeClr val="tx1"/>
                </a:solidFill>
              </a:rPr>
              <a:t>Appreciate learning style &amp; modify teaching techniques. Learn the students mental health issues, and how they best learn. This will allow for avoidance of negative situations, and tailored experiences to allow for growth.</a:t>
            </a:r>
          </a:p>
          <a:p>
            <a:r>
              <a:rPr lang="en-US" sz="1200" dirty="0">
                <a:solidFill>
                  <a:schemeClr val="tx1"/>
                </a:solidFill>
              </a:rPr>
              <a:t>Emphasize positive reinforcement; avoid drilling. Do not ridicule a student, but find a time and place to provide appropriate feedback. Also do not allow the student to fixate on things, and be able to have constructive feedback sessions with clear closure and expectations of future performances.</a:t>
            </a:r>
          </a:p>
          <a:p>
            <a:r>
              <a:rPr lang="en-US" sz="1200" dirty="0">
                <a:solidFill>
                  <a:schemeClr val="tx1"/>
                </a:solidFill>
              </a:rPr>
              <a:t>Set up conditions for learning (i.e., provide cases). Alternative learning methods may be beneficial for the student to work through clinical decisions, and recognition of disease processes with overall limiting on the </a:t>
            </a:r>
            <a:r>
              <a:rPr lang="en-US" sz="1200">
                <a:solidFill>
                  <a:schemeClr val="tx1"/>
                </a:solidFill>
              </a:rPr>
              <a:t>spot decisions.</a:t>
            </a:r>
            <a:endParaRPr lang="en-US" sz="1200" dirty="0">
              <a:solidFill>
                <a:schemeClr val="tx1"/>
              </a:solidFill>
            </a:endParaRPr>
          </a:p>
          <a:p>
            <a:r>
              <a:rPr lang="en-US" sz="1200" dirty="0">
                <a:solidFill>
                  <a:schemeClr val="tx1"/>
                </a:solidFill>
              </a:rPr>
              <a:t>Use pre-task rehearsal, imagery. Briefly talk over the plan or strategy before implementing the plan.</a:t>
            </a:r>
          </a:p>
          <a:p>
            <a:r>
              <a:rPr lang="en-US" sz="1200" dirty="0">
                <a:solidFill>
                  <a:schemeClr val="tx1"/>
                </a:solidFill>
              </a:rPr>
              <a:t>Allow extra time for processing. Provided effective time after the student has worked with the patient to either take notes, briefly document, or internally reflect for future performances.</a:t>
            </a:r>
          </a:p>
          <a:p>
            <a:r>
              <a:rPr lang="en-US" sz="1200" dirty="0">
                <a:solidFill>
                  <a:schemeClr val="tx1"/>
                </a:solidFill>
              </a:rPr>
              <a:t>Modify tasks into smaller parts. Allow the student to perform certain portions, while you as the CI complete the remainder. For instance, have the student complete the difficult skills, or do the documentation as you work hands on with the patient.</a:t>
            </a:r>
          </a:p>
          <a:p>
            <a:r>
              <a:rPr lang="en-US" sz="1200" dirty="0">
                <a:solidFill>
                  <a:schemeClr val="tx1"/>
                </a:solidFill>
              </a:rPr>
              <a:t>Provide a break for “melt-downs”. The student will have continues poor performances if time is not allowed for a mental break. This needs to occur with open communication in which the student feel comfortable asking for a break.</a:t>
            </a:r>
          </a:p>
          <a:p>
            <a:r>
              <a:rPr lang="en-US" sz="1200" dirty="0">
                <a:solidFill>
                  <a:schemeClr val="tx1"/>
                </a:solidFill>
              </a:rPr>
              <a:t>Promotion of team building. Facilitate learning opportunities is which the student can observe, work with, and be apart of a group. Allow the student to learn from other </a:t>
            </a:r>
            <a:r>
              <a:rPr lang="en-US" sz="1200" dirty="0" err="1">
                <a:solidFill>
                  <a:schemeClr val="tx1"/>
                </a:solidFill>
              </a:rPr>
              <a:t>expertice</a:t>
            </a:r>
            <a:r>
              <a:rPr lang="en-US" sz="1200" dirty="0">
                <a:solidFill>
                  <a:schemeClr val="tx1"/>
                </a:solidFill>
              </a:rPr>
              <a:t>. The student may have a connection with another person, and thus have a way to develop emotional resilience.</a:t>
            </a:r>
          </a:p>
          <a:p>
            <a:endParaRPr lang="en-US" dirty="0"/>
          </a:p>
        </p:txBody>
      </p:sp>
      <p:sp>
        <p:nvSpPr>
          <p:cNvPr id="4" name="Slide Number Placeholder 3"/>
          <p:cNvSpPr>
            <a:spLocks noGrp="1"/>
          </p:cNvSpPr>
          <p:nvPr>
            <p:ph type="sldNum" sz="quarter" idx="5"/>
          </p:nvPr>
        </p:nvSpPr>
        <p:spPr/>
        <p:txBody>
          <a:bodyPr/>
          <a:lstStyle/>
          <a:p>
            <a:fld id="{5FB91549-43BF-425A-AF25-75262019208C}" type="slidenum">
              <a:rPr lang="en-US" smtClean="0"/>
              <a:t>20</a:t>
            </a:fld>
            <a:endParaRPr lang="en-US"/>
          </a:p>
        </p:txBody>
      </p:sp>
    </p:spTree>
    <p:extLst>
      <p:ext uri="{BB962C8B-B14F-4D97-AF65-F5344CB8AC3E}">
        <p14:creationId xmlns:p14="http://schemas.microsoft.com/office/powerpoint/2010/main" val="4093198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DG</a:t>
            </a:r>
          </a:p>
        </p:txBody>
      </p:sp>
      <p:sp>
        <p:nvSpPr>
          <p:cNvPr id="4" name="Slide Number Placeholder 3"/>
          <p:cNvSpPr>
            <a:spLocks noGrp="1"/>
          </p:cNvSpPr>
          <p:nvPr>
            <p:ph type="sldNum" sz="quarter" idx="5"/>
          </p:nvPr>
        </p:nvSpPr>
        <p:spPr/>
        <p:txBody>
          <a:bodyPr/>
          <a:lstStyle/>
          <a:p>
            <a:fld id="{5FB91549-43BF-425A-AF25-75262019208C}" type="slidenum">
              <a:rPr lang="en-US" smtClean="0"/>
              <a:t>21</a:t>
            </a:fld>
            <a:endParaRPr lang="en-US"/>
          </a:p>
        </p:txBody>
      </p:sp>
    </p:spTree>
    <p:extLst>
      <p:ext uri="{BB962C8B-B14F-4D97-AF65-F5344CB8AC3E}">
        <p14:creationId xmlns:p14="http://schemas.microsoft.com/office/powerpoint/2010/main" val="850666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t>
            </a:r>
          </a:p>
        </p:txBody>
      </p:sp>
      <p:sp>
        <p:nvSpPr>
          <p:cNvPr id="4" name="Slide Number Placeholder 3"/>
          <p:cNvSpPr>
            <a:spLocks noGrp="1"/>
          </p:cNvSpPr>
          <p:nvPr>
            <p:ph type="sldNum" sz="quarter" idx="5"/>
          </p:nvPr>
        </p:nvSpPr>
        <p:spPr/>
        <p:txBody>
          <a:bodyPr/>
          <a:lstStyle/>
          <a:p>
            <a:fld id="{5FB91549-43BF-425A-AF25-75262019208C}" type="slidenum">
              <a:rPr lang="en-US" smtClean="0"/>
              <a:t>3</a:t>
            </a:fld>
            <a:endParaRPr lang="en-US"/>
          </a:p>
        </p:txBody>
      </p:sp>
    </p:spTree>
    <p:extLst>
      <p:ext uri="{BB962C8B-B14F-4D97-AF65-F5344CB8AC3E}">
        <p14:creationId xmlns:p14="http://schemas.microsoft.com/office/powerpoint/2010/main" val="106700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DG</a:t>
            </a:r>
          </a:p>
        </p:txBody>
      </p:sp>
      <p:sp>
        <p:nvSpPr>
          <p:cNvPr id="4" name="Slide Number Placeholder 3"/>
          <p:cNvSpPr>
            <a:spLocks noGrp="1"/>
          </p:cNvSpPr>
          <p:nvPr>
            <p:ph type="sldNum" sz="quarter" idx="5"/>
          </p:nvPr>
        </p:nvSpPr>
        <p:spPr/>
        <p:txBody>
          <a:bodyPr/>
          <a:lstStyle/>
          <a:p>
            <a:fld id="{5FB91549-43BF-425A-AF25-75262019208C}" type="slidenum">
              <a:rPr lang="en-US" smtClean="0"/>
              <a:t>22</a:t>
            </a:fld>
            <a:endParaRPr lang="en-US"/>
          </a:p>
        </p:txBody>
      </p:sp>
    </p:spTree>
    <p:extLst>
      <p:ext uri="{BB962C8B-B14F-4D97-AF65-F5344CB8AC3E}">
        <p14:creationId xmlns:p14="http://schemas.microsoft.com/office/powerpoint/2010/main" val="1799182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DG finishes….</a:t>
            </a:r>
          </a:p>
        </p:txBody>
      </p:sp>
      <p:sp>
        <p:nvSpPr>
          <p:cNvPr id="4" name="Slide Number Placeholder 3"/>
          <p:cNvSpPr>
            <a:spLocks noGrp="1"/>
          </p:cNvSpPr>
          <p:nvPr>
            <p:ph type="sldNum" sz="quarter" idx="5"/>
          </p:nvPr>
        </p:nvSpPr>
        <p:spPr/>
        <p:txBody>
          <a:bodyPr/>
          <a:lstStyle/>
          <a:p>
            <a:fld id="{5FB91549-43BF-425A-AF25-75262019208C}" type="slidenum">
              <a:rPr lang="en-US" smtClean="0"/>
              <a:t>23</a:t>
            </a:fld>
            <a:endParaRPr lang="en-US"/>
          </a:p>
        </p:txBody>
      </p:sp>
    </p:spTree>
    <p:extLst>
      <p:ext uri="{BB962C8B-B14F-4D97-AF65-F5344CB8AC3E}">
        <p14:creationId xmlns:p14="http://schemas.microsoft.com/office/powerpoint/2010/main" val="2784462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7125" cy="3492500"/>
          </a:xfrm>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A0D00EA6-0821-4AC5-933C-321AA6545349}" type="slidenum">
              <a:rPr/>
              <a:t>24</a:t>
            </a:fld>
            <a:endParaRPr/>
          </a:p>
        </p:txBody>
      </p:sp>
    </p:spTree>
    <p:extLst>
      <p:ext uri="{BB962C8B-B14F-4D97-AF65-F5344CB8AC3E}">
        <p14:creationId xmlns:p14="http://schemas.microsoft.com/office/powerpoint/2010/main" val="3291773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t>
            </a:r>
          </a:p>
        </p:txBody>
      </p:sp>
      <p:sp>
        <p:nvSpPr>
          <p:cNvPr id="4" name="Slide Number Placeholder 3"/>
          <p:cNvSpPr>
            <a:spLocks noGrp="1"/>
          </p:cNvSpPr>
          <p:nvPr>
            <p:ph type="sldNum" sz="quarter" idx="5"/>
          </p:nvPr>
        </p:nvSpPr>
        <p:spPr/>
        <p:txBody>
          <a:bodyPr/>
          <a:lstStyle/>
          <a:p>
            <a:fld id="{5FB91549-43BF-425A-AF25-75262019208C}" type="slidenum">
              <a:rPr lang="en-US" smtClean="0"/>
              <a:t>4</a:t>
            </a:fld>
            <a:endParaRPr lang="en-US"/>
          </a:p>
        </p:txBody>
      </p:sp>
    </p:spTree>
    <p:extLst>
      <p:ext uri="{BB962C8B-B14F-4D97-AF65-F5344CB8AC3E}">
        <p14:creationId xmlns:p14="http://schemas.microsoft.com/office/powerpoint/2010/main" val="1053145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t>
            </a:r>
          </a:p>
        </p:txBody>
      </p:sp>
      <p:sp>
        <p:nvSpPr>
          <p:cNvPr id="4" name="Slide Number Placeholder 3"/>
          <p:cNvSpPr>
            <a:spLocks noGrp="1"/>
          </p:cNvSpPr>
          <p:nvPr>
            <p:ph type="sldNum" sz="quarter" idx="5"/>
          </p:nvPr>
        </p:nvSpPr>
        <p:spPr/>
        <p:txBody>
          <a:bodyPr/>
          <a:lstStyle/>
          <a:p>
            <a:fld id="{5FB91549-43BF-425A-AF25-75262019208C}" type="slidenum">
              <a:rPr lang="en-US" smtClean="0"/>
              <a:t>5</a:t>
            </a:fld>
            <a:endParaRPr lang="en-US"/>
          </a:p>
        </p:txBody>
      </p:sp>
    </p:spTree>
    <p:extLst>
      <p:ext uri="{BB962C8B-B14F-4D97-AF65-F5344CB8AC3E}">
        <p14:creationId xmlns:p14="http://schemas.microsoft.com/office/powerpoint/2010/main" val="53146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t>
            </a:r>
          </a:p>
        </p:txBody>
      </p:sp>
      <p:sp>
        <p:nvSpPr>
          <p:cNvPr id="4" name="Slide Number Placeholder 3"/>
          <p:cNvSpPr>
            <a:spLocks noGrp="1"/>
          </p:cNvSpPr>
          <p:nvPr>
            <p:ph type="sldNum" sz="quarter" idx="5"/>
          </p:nvPr>
        </p:nvSpPr>
        <p:spPr/>
        <p:txBody>
          <a:bodyPr/>
          <a:lstStyle/>
          <a:p>
            <a:fld id="{5FB91549-43BF-425A-AF25-75262019208C}" type="slidenum">
              <a:rPr lang="en-US" smtClean="0"/>
              <a:t>6</a:t>
            </a:fld>
            <a:endParaRPr lang="en-US"/>
          </a:p>
        </p:txBody>
      </p:sp>
    </p:spTree>
    <p:extLst>
      <p:ext uri="{BB962C8B-B14F-4D97-AF65-F5344CB8AC3E}">
        <p14:creationId xmlns:p14="http://schemas.microsoft.com/office/powerpoint/2010/main" val="1059741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DG Common language</a:t>
            </a:r>
          </a:p>
        </p:txBody>
      </p:sp>
      <p:sp>
        <p:nvSpPr>
          <p:cNvPr id="4" name="Slide Number Placeholder 3"/>
          <p:cNvSpPr>
            <a:spLocks noGrp="1"/>
          </p:cNvSpPr>
          <p:nvPr>
            <p:ph type="sldNum" sz="quarter" idx="5"/>
          </p:nvPr>
        </p:nvSpPr>
        <p:spPr/>
        <p:txBody>
          <a:bodyPr/>
          <a:lstStyle/>
          <a:p>
            <a:fld id="{5FB91549-43BF-425A-AF25-75262019208C}" type="slidenum">
              <a:rPr lang="en-US" smtClean="0"/>
              <a:t>7</a:t>
            </a:fld>
            <a:endParaRPr lang="en-US"/>
          </a:p>
        </p:txBody>
      </p:sp>
    </p:spTree>
    <p:extLst>
      <p:ext uri="{BB962C8B-B14F-4D97-AF65-F5344CB8AC3E}">
        <p14:creationId xmlns:p14="http://schemas.microsoft.com/office/powerpoint/2010/main" val="884553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DG</a:t>
            </a:r>
          </a:p>
        </p:txBody>
      </p:sp>
      <p:sp>
        <p:nvSpPr>
          <p:cNvPr id="4" name="Slide Number Placeholder 3"/>
          <p:cNvSpPr>
            <a:spLocks noGrp="1"/>
          </p:cNvSpPr>
          <p:nvPr>
            <p:ph type="sldNum" sz="quarter" idx="5"/>
          </p:nvPr>
        </p:nvSpPr>
        <p:spPr/>
        <p:txBody>
          <a:bodyPr/>
          <a:lstStyle/>
          <a:p>
            <a:fld id="{5FB91549-43BF-425A-AF25-75262019208C}" type="slidenum">
              <a:rPr lang="en-US" smtClean="0"/>
              <a:t>8</a:t>
            </a:fld>
            <a:endParaRPr lang="en-US"/>
          </a:p>
        </p:txBody>
      </p:sp>
    </p:spTree>
    <p:extLst>
      <p:ext uri="{BB962C8B-B14F-4D97-AF65-F5344CB8AC3E}">
        <p14:creationId xmlns:p14="http://schemas.microsoft.com/office/powerpoint/2010/main" val="4193448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t>
            </a:r>
          </a:p>
        </p:txBody>
      </p:sp>
      <p:sp>
        <p:nvSpPr>
          <p:cNvPr id="4" name="Slide Number Placeholder 3"/>
          <p:cNvSpPr>
            <a:spLocks noGrp="1"/>
          </p:cNvSpPr>
          <p:nvPr>
            <p:ph type="sldNum" sz="quarter" idx="5"/>
          </p:nvPr>
        </p:nvSpPr>
        <p:spPr/>
        <p:txBody>
          <a:bodyPr/>
          <a:lstStyle/>
          <a:p>
            <a:fld id="{5FB91549-43BF-425A-AF25-75262019208C}" type="slidenum">
              <a:rPr lang="en-US" smtClean="0"/>
              <a:t>9</a:t>
            </a:fld>
            <a:endParaRPr lang="en-US"/>
          </a:p>
        </p:txBody>
      </p:sp>
    </p:spTree>
    <p:extLst>
      <p:ext uri="{BB962C8B-B14F-4D97-AF65-F5344CB8AC3E}">
        <p14:creationId xmlns:p14="http://schemas.microsoft.com/office/powerpoint/2010/main" val="1168465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t>
            </a:r>
          </a:p>
        </p:txBody>
      </p:sp>
      <p:sp>
        <p:nvSpPr>
          <p:cNvPr id="4" name="Slide Number Placeholder 3"/>
          <p:cNvSpPr>
            <a:spLocks noGrp="1"/>
          </p:cNvSpPr>
          <p:nvPr>
            <p:ph type="sldNum" sz="quarter" idx="5"/>
          </p:nvPr>
        </p:nvSpPr>
        <p:spPr/>
        <p:txBody>
          <a:bodyPr/>
          <a:lstStyle/>
          <a:p>
            <a:fld id="{5FB91549-43BF-425A-AF25-75262019208C}" type="slidenum">
              <a:rPr lang="en-US" smtClean="0"/>
              <a:t>10</a:t>
            </a:fld>
            <a:endParaRPr lang="en-US"/>
          </a:p>
        </p:txBody>
      </p:sp>
    </p:spTree>
    <p:extLst>
      <p:ext uri="{BB962C8B-B14F-4D97-AF65-F5344CB8AC3E}">
        <p14:creationId xmlns:p14="http://schemas.microsoft.com/office/powerpoint/2010/main" val="4235809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8539" y="2514601"/>
            <a:ext cx="8913077" cy="2262781"/>
          </a:xfrm>
        </p:spPr>
        <p:txBody>
          <a:bodyPr anchor="b">
            <a:normAutofit/>
          </a:bodyPr>
          <a:lstStyle>
            <a:lvl1pPr>
              <a:defRPr sz="5398"/>
            </a:lvl1pPr>
          </a:lstStyle>
          <a:p>
            <a:r>
              <a:rPr lang="en-US"/>
              <a:t>Click to edit Master title style</a:t>
            </a:r>
            <a:endParaRPr lang="en-US" dirty="0"/>
          </a:p>
        </p:txBody>
      </p:sp>
      <p:sp>
        <p:nvSpPr>
          <p:cNvPr id="3" name="Subtitle 2"/>
          <p:cNvSpPr>
            <a:spLocks noGrp="1"/>
          </p:cNvSpPr>
          <p:nvPr>
            <p:ph type="subTitle" idx="1"/>
          </p:nvPr>
        </p:nvSpPr>
        <p:spPr>
          <a:xfrm>
            <a:off x="2588539" y="4777380"/>
            <a:ext cx="8913077" cy="1126283"/>
          </a:xfrm>
        </p:spPr>
        <p:txBody>
          <a:bodyPr anchor="t"/>
          <a:lstStyle>
            <a:lvl1pPr marL="0" indent="0" algn="l">
              <a:buNone/>
              <a:defRPr>
                <a:solidFill>
                  <a:schemeClr val="tx1">
                    <a:lumMod val="65000"/>
                    <a:lumOff val="3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1C93FC7-9D1A-468B-98DB-D1E8D74418D9}" type="datetimeFigureOut">
              <a:rPr lang="en-US" smtClean="0"/>
              <a:pPr/>
              <a:t>7/9/2020</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1"/>
            <a:ext cx="1744198"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674" y="4529541"/>
            <a:ext cx="779564" cy="365125"/>
          </a:xfrm>
        </p:spPr>
        <p:txBody>
          <a:bodyPr/>
          <a:lstStyle/>
          <a:p>
            <a:fld id="{A3F31473-23EB-4724-8B59-FE6D21D89FA4}" type="slidenum">
              <a:rPr lang="en-US" smtClean="0"/>
              <a:pPr/>
              <a:t>‹#›</a:t>
            </a:fld>
            <a:endParaRPr lang="en-US"/>
          </a:p>
        </p:txBody>
      </p:sp>
    </p:spTree>
    <p:extLst>
      <p:ext uri="{BB962C8B-B14F-4D97-AF65-F5344CB8AC3E}">
        <p14:creationId xmlns:p14="http://schemas.microsoft.com/office/powerpoint/2010/main" val="1190107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8538" y="609600"/>
            <a:ext cx="8913077" cy="3117040"/>
          </a:xfrm>
        </p:spPr>
        <p:txBody>
          <a:bodyPr anchor="ctr">
            <a:normAutofit/>
          </a:bodyPr>
          <a:lstStyle>
            <a:lvl1pPr algn="l">
              <a:defRPr sz="4799" b="0" cap="none"/>
            </a:lvl1pPr>
          </a:lstStyle>
          <a:p>
            <a:r>
              <a:rPr lang="en-US"/>
              <a:t>Click to edit Master title style</a:t>
            </a:r>
            <a:endParaRPr lang="en-US" dirty="0"/>
          </a:p>
        </p:txBody>
      </p:sp>
      <p:sp>
        <p:nvSpPr>
          <p:cNvPr id="3" name="Text Placeholder 2"/>
          <p:cNvSpPr>
            <a:spLocks noGrp="1"/>
          </p:cNvSpPr>
          <p:nvPr>
            <p:ph type="body" idx="1"/>
          </p:nvPr>
        </p:nvSpPr>
        <p:spPr>
          <a:xfrm>
            <a:off x="2588538" y="4354046"/>
            <a:ext cx="8913077" cy="1555864"/>
          </a:xfrm>
        </p:spPr>
        <p:txBody>
          <a:bodyPr anchor="ctr">
            <a:normAutofit/>
          </a:bodyPr>
          <a:lstStyle>
            <a:lvl1pPr marL="0" indent="0" algn="l">
              <a:buNone/>
              <a:defRPr sz="1799">
                <a:solidFill>
                  <a:schemeClr val="tx1">
                    <a:lumMod val="65000"/>
                    <a:lumOff val="3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C93FC7-9D1A-468B-98DB-D1E8D74418D9}" type="datetimeFigureOut">
              <a:rPr lang="en-US" smtClean="0"/>
              <a:pPr/>
              <a:t>7/9/2020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7" y="31781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674" y="3244140"/>
            <a:ext cx="779564" cy="365125"/>
          </a:xfrm>
        </p:spPr>
        <p:txBody>
          <a:bodyPr/>
          <a:lstStyle/>
          <a:p>
            <a:fld id="{A3F31473-23EB-4724-8B59-FE6D21D89FA4}" type="slidenum">
              <a:rPr lang="en-US" smtClean="0"/>
              <a:pPr/>
              <a:t>‹#›</a:t>
            </a:fld>
            <a:endParaRPr lang="en-US"/>
          </a:p>
        </p:txBody>
      </p:sp>
    </p:spTree>
    <p:extLst>
      <p:ext uri="{BB962C8B-B14F-4D97-AF65-F5344CB8AC3E}">
        <p14:creationId xmlns:p14="http://schemas.microsoft.com/office/powerpoint/2010/main" val="4030321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207" y="609600"/>
            <a:ext cx="8391740" cy="2895600"/>
          </a:xfrm>
        </p:spPr>
        <p:txBody>
          <a:bodyPr anchor="ctr">
            <a:normAutofit/>
          </a:bodyPr>
          <a:lstStyle>
            <a:lvl1pPr algn="l">
              <a:defRPr sz="4799"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4159" y="3505200"/>
            <a:ext cx="7534591" cy="381000"/>
          </a:xfrm>
        </p:spPr>
        <p:txBody>
          <a:bodyPr anchor="ctr">
            <a:noAutofit/>
          </a:bodyPr>
          <a:lstStyle>
            <a:lvl1pPr marL="0" indent="0">
              <a:buFontTx/>
              <a:buNone/>
              <a:defRPr sz="1600">
                <a:solidFill>
                  <a:schemeClr val="tx1">
                    <a:lumMod val="50000"/>
                    <a:lumOff val="50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Edit Master text styles</a:t>
            </a:r>
          </a:p>
        </p:txBody>
      </p:sp>
      <p:sp>
        <p:nvSpPr>
          <p:cNvPr id="3" name="Text Placeholder 2"/>
          <p:cNvSpPr>
            <a:spLocks noGrp="1"/>
          </p:cNvSpPr>
          <p:nvPr>
            <p:ph type="body" idx="1"/>
          </p:nvPr>
        </p:nvSpPr>
        <p:spPr>
          <a:xfrm>
            <a:off x="2588538" y="4354046"/>
            <a:ext cx="8913077" cy="1555864"/>
          </a:xfrm>
        </p:spPr>
        <p:txBody>
          <a:bodyPr anchor="ctr">
            <a:normAutofit/>
          </a:bodyPr>
          <a:lstStyle>
            <a:lvl1pPr marL="0" indent="0" algn="l">
              <a:buNone/>
              <a:defRPr sz="1799">
                <a:solidFill>
                  <a:schemeClr val="tx1">
                    <a:lumMod val="65000"/>
                    <a:lumOff val="3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C93FC7-9D1A-468B-98DB-D1E8D74418D9}" type="datetimeFigureOut">
              <a:rPr lang="en-US" smtClean="0"/>
              <a:pPr/>
              <a:t>7/9/2020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7" y="31781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674" y="3244140"/>
            <a:ext cx="779564" cy="365125"/>
          </a:xfrm>
        </p:spPr>
        <p:txBody>
          <a:bodyPr/>
          <a:lstStyle/>
          <a:p>
            <a:fld id="{A3F31473-23EB-4724-8B59-FE6D21D89FA4}" type="slidenum">
              <a:rPr lang="en-US" smtClean="0"/>
              <a:pPr/>
              <a:t>‹#›</a:t>
            </a:fld>
            <a:endParaRPr lang="en-US"/>
          </a:p>
        </p:txBody>
      </p:sp>
      <p:sp>
        <p:nvSpPr>
          <p:cNvPr id="14" name="TextBox 13"/>
          <p:cNvSpPr txBox="1"/>
          <p:nvPr/>
        </p:nvSpPr>
        <p:spPr>
          <a:xfrm>
            <a:off x="2467010" y="648005"/>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solidFill>
                <a:effectLst/>
                <a:latin typeface="Arial"/>
              </a:rPr>
              <a:t>“</a:t>
            </a:r>
          </a:p>
        </p:txBody>
      </p:sp>
      <p:sp>
        <p:nvSpPr>
          <p:cNvPr id="15" name="TextBox 14"/>
          <p:cNvSpPr txBox="1"/>
          <p:nvPr/>
        </p:nvSpPr>
        <p:spPr>
          <a:xfrm>
            <a:off x="11111958" y="2905306"/>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9602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8539" y="2438401"/>
            <a:ext cx="8913078" cy="2724845"/>
          </a:xfrm>
        </p:spPr>
        <p:txBody>
          <a:bodyPr anchor="b">
            <a:normAutofit/>
          </a:bodyPr>
          <a:lstStyle>
            <a:lvl1pPr algn="l">
              <a:defRPr sz="4799" b="0"/>
            </a:lvl1pPr>
          </a:lstStyle>
          <a:p>
            <a:r>
              <a:rPr lang="en-US"/>
              <a:t>Click to edit Master title style</a:t>
            </a:r>
            <a:endParaRPr lang="en-US" dirty="0"/>
          </a:p>
        </p:txBody>
      </p:sp>
      <p:sp>
        <p:nvSpPr>
          <p:cNvPr id="4" name="Text Placeholder 3"/>
          <p:cNvSpPr>
            <a:spLocks noGrp="1"/>
          </p:cNvSpPr>
          <p:nvPr>
            <p:ph type="body" sz="half" idx="2"/>
          </p:nvPr>
        </p:nvSpPr>
        <p:spPr>
          <a:xfrm>
            <a:off x="2588539" y="5181600"/>
            <a:ext cx="8913078"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81C93FC7-9D1A-468B-98DB-D1E8D74418D9}" type="datetimeFigureOut">
              <a:rPr lang="en-US" smtClean="0"/>
              <a:pPr/>
              <a:t>7/9/2020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7" y="491172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674" y="4983088"/>
            <a:ext cx="779564" cy="365125"/>
          </a:xfrm>
        </p:spPr>
        <p:txBody>
          <a:bodyPr/>
          <a:lstStyle/>
          <a:p>
            <a:fld id="{A3F31473-23EB-4724-8B59-FE6D21D89FA4}" type="slidenum">
              <a:rPr lang="en-US" smtClean="0"/>
              <a:pPr/>
              <a:t>‹#›</a:t>
            </a:fld>
            <a:endParaRPr lang="en-US"/>
          </a:p>
        </p:txBody>
      </p:sp>
    </p:spTree>
    <p:extLst>
      <p:ext uri="{BB962C8B-B14F-4D97-AF65-F5344CB8AC3E}">
        <p14:creationId xmlns:p14="http://schemas.microsoft.com/office/powerpoint/2010/main" val="2089639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207" y="609600"/>
            <a:ext cx="8391740" cy="2895600"/>
          </a:xfrm>
        </p:spPr>
        <p:txBody>
          <a:bodyPr anchor="ctr">
            <a:normAutofit/>
          </a:bodyPr>
          <a:lstStyle>
            <a:lvl1pPr algn="l">
              <a:defRPr sz="4799"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8538" y="4343400"/>
            <a:ext cx="8913078" cy="838200"/>
          </a:xfrm>
        </p:spPr>
        <p:txBody>
          <a:bodyPr anchor="b">
            <a:noAutofit/>
          </a:bodyPr>
          <a:lstStyle>
            <a:lvl1pPr marL="0" indent="0">
              <a:buFontTx/>
              <a:buNone/>
              <a:defRPr sz="2399">
                <a:solidFill>
                  <a:schemeClr val="accent1"/>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Edit Master text styles</a:t>
            </a:r>
          </a:p>
        </p:txBody>
      </p:sp>
      <p:sp>
        <p:nvSpPr>
          <p:cNvPr id="4" name="Text Placeholder 3"/>
          <p:cNvSpPr>
            <a:spLocks noGrp="1"/>
          </p:cNvSpPr>
          <p:nvPr>
            <p:ph type="body" sz="half" idx="2"/>
          </p:nvPr>
        </p:nvSpPr>
        <p:spPr>
          <a:xfrm>
            <a:off x="2588539" y="5181600"/>
            <a:ext cx="8913078"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81C93FC7-9D1A-468B-98DB-D1E8D74418D9}" type="datetimeFigureOut">
              <a:rPr lang="en-US" smtClean="0"/>
              <a:pPr/>
              <a:t>7/9/2020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7" y="491172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674" y="4983088"/>
            <a:ext cx="779564" cy="365125"/>
          </a:xfrm>
        </p:spPr>
        <p:txBody>
          <a:bodyPr/>
          <a:lstStyle/>
          <a:p>
            <a:fld id="{A3F31473-23EB-4724-8B59-FE6D21D89FA4}" type="slidenum">
              <a:rPr lang="en-US" smtClean="0"/>
              <a:pPr/>
              <a:t>‹#›</a:t>
            </a:fld>
            <a:endParaRPr lang="en-US"/>
          </a:p>
        </p:txBody>
      </p:sp>
      <p:sp>
        <p:nvSpPr>
          <p:cNvPr id="17" name="TextBox 16"/>
          <p:cNvSpPr txBox="1"/>
          <p:nvPr/>
        </p:nvSpPr>
        <p:spPr>
          <a:xfrm>
            <a:off x="2467010" y="648005"/>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solidFill>
                <a:effectLst/>
                <a:latin typeface="Arial"/>
              </a:rPr>
              <a:t>“</a:t>
            </a:r>
          </a:p>
        </p:txBody>
      </p:sp>
      <p:sp>
        <p:nvSpPr>
          <p:cNvPr id="18" name="TextBox 17"/>
          <p:cNvSpPr txBox="1"/>
          <p:nvPr/>
        </p:nvSpPr>
        <p:spPr>
          <a:xfrm>
            <a:off x="11111958" y="2905306"/>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48940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8538" y="627407"/>
            <a:ext cx="8913077" cy="2880020"/>
          </a:xfrm>
        </p:spPr>
        <p:txBody>
          <a:bodyPr anchor="ctr">
            <a:normAutofit/>
          </a:bodyPr>
          <a:lstStyle>
            <a:lvl1pPr algn="l">
              <a:defRPr sz="4799" b="0"/>
            </a:lvl1pPr>
          </a:lstStyle>
          <a:p>
            <a:r>
              <a:rPr lang="en-US"/>
              <a:t>Click to edit Master title style</a:t>
            </a:r>
            <a:endParaRPr lang="en-US" dirty="0"/>
          </a:p>
        </p:txBody>
      </p:sp>
      <p:sp>
        <p:nvSpPr>
          <p:cNvPr id="21" name="Text Placeholder 9"/>
          <p:cNvSpPr>
            <a:spLocks noGrp="1"/>
          </p:cNvSpPr>
          <p:nvPr>
            <p:ph type="body" sz="quarter" idx="13"/>
          </p:nvPr>
        </p:nvSpPr>
        <p:spPr>
          <a:xfrm>
            <a:off x="2588538" y="4343400"/>
            <a:ext cx="8913078" cy="838200"/>
          </a:xfrm>
        </p:spPr>
        <p:txBody>
          <a:bodyPr anchor="b">
            <a:noAutofit/>
          </a:bodyPr>
          <a:lstStyle>
            <a:lvl1pPr marL="0" indent="0">
              <a:buFontTx/>
              <a:buNone/>
              <a:defRPr sz="2399">
                <a:solidFill>
                  <a:schemeClr val="accent1"/>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Edit Master text styles</a:t>
            </a:r>
          </a:p>
        </p:txBody>
      </p:sp>
      <p:sp>
        <p:nvSpPr>
          <p:cNvPr id="4" name="Text Placeholder 3"/>
          <p:cNvSpPr>
            <a:spLocks noGrp="1"/>
          </p:cNvSpPr>
          <p:nvPr>
            <p:ph type="body" sz="half" idx="2"/>
          </p:nvPr>
        </p:nvSpPr>
        <p:spPr>
          <a:xfrm>
            <a:off x="2588539" y="5181600"/>
            <a:ext cx="8913078"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81C93FC7-9D1A-468B-98DB-D1E8D74418D9}" type="datetimeFigureOut">
              <a:rPr lang="en-US" smtClean="0"/>
              <a:pPr/>
              <a:t>7/9/2020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7" y="491172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674" y="4983088"/>
            <a:ext cx="779564" cy="365125"/>
          </a:xfrm>
        </p:spPr>
        <p:txBody>
          <a:bodyPr/>
          <a:lstStyle/>
          <a:p>
            <a:fld id="{A3F31473-23EB-4724-8B59-FE6D21D89FA4}" type="slidenum">
              <a:rPr lang="en-US" smtClean="0"/>
              <a:pPr/>
              <a:t>‹#›</a:t>
            </a:fld>
            <a:endParaRPr lang="en-US"/>
          </a:p>
        </p:txBody>
      </p:sp>
    </p:spTree>
    <p:extLst>
      <p:ext uri="{BB962C8B-B14F-4D97-AF65-F5344CB8AC3E}">
        <p14:creationId xmlns:p14="http://schemas.microsoft.com/office/powerpoint/2010/main" val="957834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C93FC7-9D1A-468B-98DB-D1E8D74418D9}" type="datetimeFigureOut">
              <a:rPr lang="en-US" smtClean="0"/>
              <a:pPr/>
              <a:t>7/9/2020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3F31473-23EB-4724-8B59-FE6D21D89FA4}" type="slidenum">
              <a:rPr lang="en-US" smtClean="0"/>
              <a:pPr/>
              <a:t>‹#›</a:t>
            </a:fld>
            <a:endParaRPr lang="en-US"/>
          </a:p>
        </p:txBody>
      </p:sp>
    </p:spTree>
    <p:extLst>
      <p:ext uri="{BB962C8B-B14F-4D97-AF65-F5344CB8AC3E}">
        <p14:creationId xmlns:p14="http://schemas.microsoft.com/office/powerpoint/2010/main" val="3112873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2392" y="627406"/>
            <a:ext cx="2207026"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8538" y="627406"/>
            <a:ext cx="6475313"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C93FC7-9D1A-468B-98DB-D1E8D74418D9}" type="datetimeFigureOut">
              <a:rPr lang="en-US" smtClean="0"/>
              <a:pPr/>
              <a:t>7/9/2020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3F31473-23EB-4724-8B59-FE6D21D89FA4}" type="slidenum">
              <a:rPr lang="en-US" smtClean="0"/>
              <a:pPr/>
              <a:t>‹#›</a:t>
            </a:fld>
            <a:endParaRPr lang="en-US"/>
          </a:p>
        </p:txBody>
      </p:sp>
    </p:spTree>
    <p:extLst>
      <p:ext uri="{BB962C8B-B14F-4D97-AF65-F5344CB8AC3E}">
        <p14:creationId xmlns:p14="http://schemas.microsoft.com/office/powerpoint/2010/main" val="317918900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250" y="624110"/>
            <a:ext cx="8909366"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8538" y="2133600"/>
            <a:ext cx="8913078"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C93FC7-9D1A-468B-98DB-D1E8D74418D9}" type="datetimeFigureOut">
              <a:rPr lang="en-US" smtClean="0"/>
              <a:pPr/>
              <a:t>7/9/2020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3F31473-23EB-4724-8B59-FE6D21D89FA4}" type="slidenum">
              <a:rPr lang="en-US" smtClean="0"/>
              <a:pPr/>
              <a:t>‹#›</a:t>
            </a:fld>
            <a:endParaRPr lang="en-US"/>
          </a:p>
        </p:txBody>
      </p:sp>
    </p:spTree>
    <p:extLst>
      <p:ext uri="{BB962C8B-B14F-4D97-AF65-F5344CB8AC3E}">
        <p14:creationId xmlns:p14="http://schemas.microsoft.com/office/powerpoint/2010/main" val="3596431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8538" y="2058750"/>
            <a:ext cx="8913077" cy="1468800"/>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2588538" y="3530129"/>
            <a:ext cx="8913077" cy="860400"/>
          </a:xfrm>
        </p:spPr>
        <p:txBody>
          <a:bodyPr anchor="t"/>
          <a:lstStyle>
            <a:lvl1pPr marL="0" indent="0" algn="l">
              <a:buNone/>
              <a:defRPr sz="1999">
                <a:solidFill>
                  <a:schemeClr val="tx1">
                    <a:lumMod val="65000"/>
                    <a:lumOff val="3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C93FC7-9D1A-468B-98DB-D1E8D74418D9}" type="datetimeFigureOut">
              <a:rPr lang="en-US" smtClean="0"/>
              <a:pPr/>
              <a:t>7/9/2020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7" y="31781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674" y="3244140"/>
            <a:ext cx="779564" cy="365125"/>
          </a:xfrm>
        </p:spPr>
        <p:txBody>
          <a:bodyPr/>
          <a:lstStyle/>
          <a:p>
            <a:fld id="{A3F31473-23EB-4724-8B59-FE6D21D89FA4}" type="slidenum">
              <a:rPr lang="en-US" smtClean="0"/>
              <a:pPr/>
              <a:t>‹#›</a:t>
            </a:fld>
            <a:endParaRPr lang="en-US"/>
          </a:p>
        </p:txBody>
      </p:sp>
    </p:spTree>
    <p:extLst>
      <p:ext uri="{BB962C8B-B14F-4D97-AF65-F5344CB8AC3E}">
        <p14:creationId xmlns:p14="http://schemas.microsoft.com/office/powerpoint/2010/main" val="197775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8538" y="2133600"/>
            <a:ext cx="4312741"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88874" y="2126222"/>
            <a:ext cx="4312741"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C93FC7-9D1A-468B-98DB-D1E8D74418D9}" type="datetimeFigureOut">
              <a:rPr lang="en-US" smtClean="0"/>
              <a:pPr/>
              <a:t>7/9/2020</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674" y="787783"/>
            <a:ext cx="779564" cy="365125"/>
          </a:xfrm>
        </p:spPr>
        <p:txBody>
          <a:bodyPr/>
          <a:lstStyle/>
          <a:p>
            <a:fld id="{A3F31473-23EB-4724-8B59-FE6D21D89FA4}" type="slidenum">
              <a:rPr lang="en-US" smtClean="0"/>
              <a:pPr/>
              <a:t>‹#›</a:t>
            </a:fld>
            <a:endParaRPr lang="en-US"/>
          </a:p>
        </p:txBody>
      </p:sp>
    </p:spTree>
    <p:extLst>
      <p:ext uri="{BB962C8B-B14F-4D97-AF65-F5344CB8AC3E}">
        <p14:creationId xmlns:p14="http://schemas.microsoft.com/office/powerpoint/2010/main" val="353866555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8608" y="1972703"/>
            <a:ext cx="3991692"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2588538" y="2548966"/>
            <a:ext cx="4341762"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4674" y="1969475"/>
            <a:ext cx="3997960"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7165091" y="2545738"/>
            <a:ext cx="433754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C93FC7-9D1A-468B-98DB-D1E8D74418D9}" type="datetimeFigureOut">
              <a:rPr lang="en-US" smtClean="0"/>
              <a:pPr/>
              <a:t>7/9/2020</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674" y="787783"/>
            <a:ext cx="779564" cy="365125"/>
          </a:xfrm>
        </p:spPr>
        <p:txBody>
          <a:bodyPr/>
          <a:lstStyle/>
          <a:p>
            <a:fld id="{A3F31473-23EB-4724-8B59-FE6D21D89FA4}" type="slidenum">
              <a:rPr lang="en-US" smtClean="0"/>
              <a:pPr/>
              <a:t>‹#›</a:t>
            </a:fld>
            <a:endParaRPr lang="en-US"/>
          </a:p>
        </p:txBody>
      </p:sp>
    </p:spTree>
    <p:extLst>
      <p:ext uri="{BB962C8B-B14F-4D97-AF65-F5344CB8AC3E}">
        <p14:creationId xmlns:p14="http://schemas.microsoft.com/office/powerpoint/2010/main" val="235326320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C93FC7-9D1A-468B-98DB-D1E8D74418D9}" type="datetimeFigureOut">
              <a:rPr lang="en-US" smtClean="0"/>
              <a:t>7/9/2020</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3F31473-23EB-4724-8B59-FE6D21D89FA4}" type="slidenum">
              <a:rPr lang="en-US" smtClean="0"/>
              <a:t>‹#›</a:t>
            </a:fld>
            <a:endParaRPr lang="en-US"/>
          </a:p>
        </p:txBody>
      </p:sp>
    </p:spTree>
    <p:extLst>
      <p:ext uri="{BB962C8B-B14F-4D97-AF65-F5344CB8AC3E}">
        <p14:creationId xmlns:p14="http://schemas.microsoft.com/office/powerpoint/2010/main" val="39716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93FC7-9D1A-468B-98DB-D1E8D74418D9}" type="datetimeFigureOut">
              <a:rPr lang="en-US" smtClean="0"/>
              <a:t>7/9/2020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3F31473-23EB-4724-8B59-FE6D21D89FA4}" type="slidenum">
              <a:rPr lang="en-US" smtClean="0"/>
              <a:t>‹#›</a:t>
            </a:fld>
            <a:endParaRPr lang="en-US"/>
          </a:p>
        </p:txBody>
      </p:sp>
    </p:spTree>
    <p:extLst>
      <p:ext uri="{BB962C8B-B14F-4D97-AF65-F5344CB8AC3E}">
        <p14:creationId xmlns:p14="http://schemas.microsoft.com/office/powerpoint/2010/main" val="4159404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8538" y="446088"/>
            <a:ext cx="3504286" cy="976312"/>
          </a:xfrm>
        </p:spPr>
        <p:txBody>
          <a:bodyPr anchor="b"/>
          <a:lstStyle>
            <a:lvl1pPr algn="l">
              <a:defRPr sz="1999" b="0"/>
            </a:lvl1pPr>
          </a:lstStyle>
          <a:p>
            <a:r>
              <a:rPr lang="en-US"/>
              <a:t>Click to edit Master title style</a:t>
            </a:r>
            <a:endParaRPr lang="en-US" dirty="0"/>
          </a:p>
        </p:txBody>
      </p:sp>
      <p:sp>
        <p:nvSpPr>
          <p:cNvPr id="3" name="Content Placeholder 2"/>
          <p:cNvSpPr>
            <a:spLocks noGrp="1"/>
          </p:cNvSpPr>
          <p:nvPr>
            <p:ph idx="1"/>
          </p:nvPr>
        </p:nvSpPr>
        <p:spPr>
          <a:xfrm>
            <a:off x="6321365" y="446089"/>
            <a:ext cx="5180251"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8538" y="1598613"/>
            <a:ext cx="3504286" cy="4262436"/>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1C93FC7-9D1A-468B-98DB-D1E8D74418D9}" type="datetimeFigureOut">
              <a:rPr lang="en-US" smtClean="0"/>
              <a:pPr/>
              <a:t>7/9/2020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7" y="71437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3F31473-23EB-4724-8B59-FE6D21D89FA4}" type="slidenum">
              <a:rPr lang="en-US" smtClean="0"/>
              <a:pPr/>
              <a:t>‹#›</a:t>
            </a:fld>
            <a:endParaRPr lang="en-US"/>
          </a:p>
        </p:txBody>
      </p:sp>
    </p:spTree>
    <p:extLst>
      <p:ext uri="{BB962C8B-B14F-4D97-AF65-F5344CB8AC3E}">
        <p14:creationId xmlns:p14="http://schemas.microsoft.com/office/powerpoint/2010/main" val="308338911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8539" y="4800600"/>
            <a:ext cx="8913078" cy="566738"/>
          </a:xfrm>
        </p:spPr>
        <p:txBody>
          <a:bodyPr anchor="b">
            <a:normAutofit/>
          </a:bodyPr>
          <a:lstStyle>
            <a:lvl1pPr algn="l">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8538" y="634965"/>
            <a:ext cx="8913078" cy="3854970"/>
          </a:xfrm>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8539" y="5367338"/>
            <a:ext cx="8913078" cy="493712"/>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1C93FC7-9D1A-468B-98DB-D1E8D74418D9}" type="datetimeFigureOut">
              <a:rPr lang="en-US" smtClean="0"/>
              <a:pPr/>
              <a:t>7/9/2020</a:t>
            </a:fld>
            <a:endParaRPr lang="en-US"/>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7" y="4911726"/>
            <a:ext cx="1588113"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674" y="4983088"/>
            <a:ext cx="779564" cy="365125"/>
          </a:xfrm>
        </p:spPr>
        <p:txBody>
          <a:bodyPr/>
          <a:lstStyle/>
          <a:p>
            <a:fld id="{A3F31473-23EB-4724-8B59-FE6D21D89FA4}" type="slidenum">
              <a:rPr lang="en-US" smtClean="0"/>
              <a:pPr/>
              <a:t>‹#›</a:t>
            </a:fld>
            <a:endParaRPr lang="en-US"/>
          </a:p>
        </p:txBody>
      </p:sp>
    </p:spTree>
    <p:extLst>
      <p:ext uri="{BB962C8B-B14F-4D97-AF65-F5344CB8AC3E}">
        <p14:creationId xmlns:p14="http://schemas.microsoft.com/office/powerpoint/2010/main" val="4092939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0773"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14" y="157"/>
            <a:ext cx="2356060"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3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249" y="624110"/>
            <a:ext cx="8909366"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8538" y="2133600"/>
            <a:ext cx="8913078"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58914" y="6130437"/>
            <a:ext cx="1145984"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1C93FC7-9D1A-468B-98DB-D1E8D74418D9}" type="datetimeFigureOut">
              <a:rPr lang="en-US" smtClean="0"/>
              <a:pPr/>
              <a:t>7/9/2020</a:t>
            </a:fld>
            <a:endParaRPr lang="en-US"/>
          </a:p>
        </p:txBody>
      </p:sp>
      <p:sp>
        <p:nvSpPr>
          <p:cNvPr id="5" name="Footer Placeholder 4"/>
          <p:cNvSpPr>
            <a:spLocks noGrp="1"/>
          </p:cNvSpPr>
          <p:nvPr>
            <p:ph type="ftr" sz="quarter" idx="3"/>
          </p:nvPr>
        </p:nvSpPr>
        <p:spPr>
          <a:xfrm>
            <a:off x="2588538" y="6135809"/>
            <a:ext cx="7618015"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674" y="787783"/>
            <a:ext cx="779564" cy="365125"/>
          </a:xfrm>
          <a:prstGeom prst="rect">
            <a:avLst/>
          </a:prstGeom>
        </p:spPr>
        <p:txBody>
          <a:bodyPr vert="horz" lIns="91440" tIns="45720" rIns="91440" bIns="45720" rtlCol="0" anchor="ctr"/>
          <a:lstStyle>
            <a:lvl1pPr algn="r">
              <a:defRPr sz="1999">
                <a:solidFill>
                  <a:srgbClr val="FEFFFF"/>
                </a:solidFill>
              </a:defRPr>
            </a:lvl1pPr>
          </a:lstStyle>
          <a:p>
            <a:fld id="{A3F31473-23EB-4724-8B59-FE6D21D89FA4}" type="slidenum">
              <a:rPr lang="en-US" smtClean="0"/>
              <a:pPr/>
              <a:t>‹#›</a:t>
            </a:fld>
            <a:endParaRPr lang="en-US"/>
          </a:p>
        </p:txBody>
      </p:sp>
    </p:spTree>
    <p:extLst>
      <p:ext uri="{BB962C8B-B14F-4D97-AF65-F5344CB8AC3E}">
        <p14:creationId xmlns:p14="http://schemas.microsoft.com/office/powerpoint/2010/main" val="2381069681"/>
      </p:ext>
    </p:extLst>
  </p:cSld>
  <p:clrMap bg1="lt1" tx1="dk1" bg2="lt2" tx2="dk2" accent1="accent1" accent2="accent2" accent3="accent3" accent4="accent4" accent5="accent5" accent6="accent6" hlink="hlink" folHlink="folHlink"/>
  <p:sldLayoutIdLst>
    <p:sldLayoutId id="2147484320" r:id="rId1"/>
    <p:sldLayoutId id="2147484321" r:id="rId2"/>
    <p:sldLayoutId id="2147484322" r:id="rId3"/>
    <p:sldLayoutId id="2147484323" r:id="rId4"/>
    <p:sldLayoutId id="2147484324" r:id="rId5"/>
    <p:sldLayoutId id="2147484325" r:id="rId6"/>
    <p:sldLayoutId id="2147484326" r:id="rId7"/>
    <p:sldLayoutId id="2147484327" r:id="rId8"/>
    <p:sldLayoutId id="2147484328" r:id="rId9"/>
    <p:sldLayoutId id="2147484329" r:id="rId10"/>
    <p:sldLayoutId id="2147484330" r:id="rId11"/>
    <p:sldLayoutId id="2147484331" r:id="rId12"/>
    <p:sldLayoutId id="2147484332" r:id="rId13"/>
    <p:sldLayoutId id="2147484333" r:id="rId14"/>
    <p:sldLayoutId id="2147484334" r:id="rId15"/>
    <p:sldLayoutId id="2147484335"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063" rtl="0" eaLnBrk="1" latinLnBrk="0" hangingPunct="1">
        <a:spcBef>
          <a:spcPct val="0"/>
        </a:spcBef>
        <a:buNone/>
        <a:defRPr sz="3599"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accent1"/>
        </a:buClr>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3.pn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mailto:george@findlay.ed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mailto:durham@findlay.edu"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2000">
              <a:schemeClr val="bg2">
                <a:lumMod val="50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EMOTIONAL RESILIENCE</a:t>
            </a:r>
          </a:p>
        </p:txBody>
      </p:sp>
      <p:sp>
        <p:nvSpPr>
          <p:cNvPr id="3" name="Subtitle 2"/>
          <p:cNvSpPr>
            <a:spLocks noGrp="1"/>
          </p:cNvSpPr>
          <p:nvPr>
            <p:ph type="subTitle" idx="1"/>
          </p:nvPr>
        </p:nvSpPr>
        <p:spPr>
          <a:xfrm>
            <a:off x="2588539" y="4777380"/>
            <a:ext cx="8913077" cy="1775820"/>
          </a:xfrm>
        </p:spPr>
        <p:txBody>
          <a:bodyPr>
            <a:normAutofit/>
          </a:bodyPr>
          <a:lstStyle/>
          <a:p>
            <a:r>
              <a:rPr lang="en-US" sz="2800" b="1" dirty="0">
                <a:solidFill>
                  <a:schemeClr val="tx1"/>
                </a:solidFill>
              </a:rPr>
              <a:t>Deborah George, PT, PhD, MS,DCE</a:t>
            </a:r>
          </a:p>
          <a:p>
            <a:r>
              <a:rPr lang="en-US" sz="2800" b="1" dirty="0">
                <a:solidFill>
                  <a:schemeClr val="tx1"/>
                </a:solidFill>
              </a:rPr>
              <a:t>Allison Durham, PT, DPT, RN, DCE</a:t>
            </a:r>
          </a:p>
          <a:p>
            <a:r>
              <a:rPr lang="en-US" sz="2800" b="1" dirty="0">
                <a:solidFill>
                  <a:schemeClr val="tx1"/>
                </a:solidFill>
              </a:rPr>
              <a:t>Zachary Hughes, PT</a:t>
            </a:r>
          </a:p>
        </p:txBody>
      </p:sp>
    </p:spTree>
    <p:extLst>
      <p:ext uri="{BB962C8B-B14F-4D97-AF65-F5344CB8AC3E}">
        <p14:creationId xmlns:p14="http://schemas.microsoft.com/office/powerpoint/2010/main" val="34408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539D-869D-1D4F-9724-5D0DF4FE55A4}"/>
              </a:ext>
            </a:extLst>
          </p:cNvPr>
          <p:cNvSpPr>
            <a:spLocks noGrp="1"/>
          </p:cNvSpPr>
          <p:nvPr>
            <p:ph type="title"/>
          </p:nvPr>
        </p:nvSpPr>
        <p:spPr>
          <a:xfrm>
            <a:off x="2588537" y="1600200"/>
            <a:ext cx="8913077" cy="1065450"/>
          </a:xfrm>
        </p:spPr>
        <p:txBody>
          <a:bodyPr>
            <a:normAutofit/>
          </a:bodyPr>
          <a:lstStyle/>
          <a:p>
            <a:r>
              <a:rPr lang="en-US" sz="3600" b="1" dirty="0"/>
              <a:t>Solution Activity</a:t>
            </a:r>
            <a:endParaRPr lang="en-US" dirty="0"/>
          </a:p>
        </p:txBody>
      </p:sp>
      <p:sp>
        <p:nvSpPr>
          <p:cNvPr id="3" name="Text Placeholder 2">
            <a:extLst>
              <a:ext uri="{FF2B5EF4-FFF2-40B4-BE49-F238E27FC236}">
                <a16:creationId xmlns:a16="http://schemas.microsoft.com/office/drawing/2014/main" id="{9AFA49D3-F728-174D-B665-D6A09C14D1D7}"/>
              </a:ext>
            </a:extLst>
          </p:cNvPr>
          <p:cNvSpPr>
            <a:spLocks noGrp="1"/>
          </p:cNvSpPr>
          <p:nvPr>
            <p:ph type="body" idx="1"/>
          </p:nvPr>
        </p:nvSpPr>
        <p:spPr>
          <a:xfrm>
            <a:off x="2588538" y="2743200"/>
            <a:ext cx="8913077" cy="1647329"/>
          </a:xfrm>
        </p:spPr>
        <p:txBody>
          <a:bodyPr>
            <a:normAutofit/>
          </a:bodyPr>
          <a:lstStyle/>
          <a:p>
            <a:r>
              <a:rPr lang="en-US" sz="2800" dirty="0">
                <a:solidFill>
                  <a:schemeClr val="tx1"/>
                </a:solidFill>
              </a:rPr>
              <a:t>What could the CI or SCCE do to help alleviate the stress in this particular student?</a:t>
            </a:r>
          </a:p>
        </p:txBody>
      </p:sp>
    </p:spTree>
    <p:extLst>
      <p:ext uri="{BB962C8B-B14F-4D97-AF65-F5344CB8AC3E}">
        <p14:creationId xmlns:p14="http://schemas.microsoft.com/office/powerpoint/2010/main" val="1317297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33CF8-68B4-6B4C-B7CA-7A8F611B1B46}"/>
              </a:ext>
            </a:extLst>
          </p:cNvPr>
          <p:cNvSpPr>
            <a:spLocks noGrp="1"/>
          </p:cNvSpPr>
          <p:nvPr>
            <p:ph type="title"/>
          </p:nvPr>
        </p:nvSpPr>
        <p:spPr>
          <a:xfrm>
            <a:off x="2588538" y="2058750"/>
            <a:ext cx="9068474" cy="860400"/>
          </a:xfrm>
        </p:spPr>
        <p:txBody>
          <a:bodyPr>
            <a:normAutofit/>
          </a:bodyPr>
          <a:lstStyle/>
          <a:p>
            <a:r>
              <a:rPr lang="en-US" sz="3600" b="1" dirty="0"/>
              <a:t>Student Perspective – Potential Solutions</a:t>
            </a:r>
          </a:p>
        </p:txBody>
      </p:sp>
      <p:sp>
        <p:nvSpPr>
          <p:cNvPr id="3" name="Text Placeholder 2">
            <a:extLst>
              <a:ext uri="{FF2B5EF4-FFF2-40B4-BE49-F238E27FC236}">
                <a16:creationId xmlns:a16="http://schemas.microsoft.com/office/drawing/2014/main" id="{E043F96A-BAAA-424E-A474-9C64F9B4F552}"/>
              </a:ext>
            </a:extLst>
          </p:cNvPr>
          <p:cNvSpPr>
            <a:spLocks noGrp="1"/>
          </p:cNvSpPr>
          <p:nvPr>
            <p:ph type="body" idx="1"/>
          </p:nvPr>
        </p:nvSpPr>
        <p:spPr/>
        <p:txBody>
          <a:bodyPr/>
          <a:lstStyle/>
          <a:p>
            <a:endParaRPr lang="en-US" dirty="0"/>
          </a:p>
        </p:txBody>
      </p:sp>
      <p:pic>
        <p:nvPicPr>
          <p:cNvPr id="5" name="Online Media 4" descr="StudentVoice.m4a">
            <a:hlinkClick r:id="" action="ppaction://media"/>
            <a:extLst>
              <a:ext uri="{FF2B5EF4-FFF2-40B4-BE49-F238E27FC236}">
                <a16:creationId xmlns:a16="http://schemas.microsoft.com/office/drawing/2014/main" id="{8B227ABF-5CEB-2149-A9F1-D43089EA944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8013" y="3022600"/>
            <a:ext cx="812800" cy="812800"/>
          </a:xfrm>
          <a:prstGeom prst="rect">
            <a:avLst/>
          </a:prstGeom>
        </p:spPr>
      </p:pic>
    </p:spTree>
    <p:extLst>
      <p:ext uri="{BB962C8B-B14F-4D97-AF65-F5344CB8AC3E}">
        <p14:creationId xmlns:p14="http://schemas.microsoft.com/office/powerpoint/2010/main" val="2548648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331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51D353-DD06-467D-ABAA-659916F37327}"/>
              </a:ext>
            </a:extLst>
          </p:cNvPr>
          <p:cNvSpPr>
            <a:spLocks noGrp="1"/>
          </p:cNvSpPr>
          <p:nvPr>
            <p:ph type="title"/>
          </p:nvPr>
        </p:nvSpPr>
        <p:spPr/>
        <p:txBody>
          <a:bodyPr>
            <a:normAutofit/>
          </a:bodyPr>
          <a:lstStyle/>
          <a:p>
            <a:r>
              <a:rPr lang="en-US" sz="3600" b="1" dirty="0"/>
              <a:t>Mental health professional perspective</a:t>
            </a:r>
          </a:p>
        </p:txBody>
      </p:sp>
      <p:sp>
        <p:nvSpPr>
          <p:cNvPr id="5" name="Text Placeholder 4">
            <a:extLst>
              <a:ext uri="{FF2B5EF4-FFF2-40B4-BE49-F238E27FC236}">
                <a16:creationId xmlns:a16="http://schemas.microsoft.com/office/drawing/2014/main" id="{EE01B1CD-2748-4D51-95F7-1AC56CD60C28}"/>
              </a:ext>
            </a:extLst>
          </p:cNvPr>
          <p:cNvSpPr>
            <a:spLocks noGrp="1"/>
          </p:cNvSpPr>
          <p:nvPr>
            <p:ph idx="1"/>
          </p:nvPr>
        </p:nvSpPr>
        <p:spPr>
          <a:xfrm>
            <a:off x="2588538" y="1447800"/>
            <a:ext cx="8535074" cy="1524000"/>
          </a:xfrm>
        </p:spPr>
        <p:txBody>
          <a:bodyPr>
            <a:normAutofit/>
          </a:bodyPr>
          <a:lstStyle/>
          <a:p>
            <a:pPr marL="457200" indent="-457200">
              <a:buFontTx/>
              <a:buChar char="-"/>
            </a:pPr>
            <a:r>
              <a:rPr lang="en-US" sz="2800" dirty="0">
                <a:solidFill>
                  <a:schemeClr val="tx1"/>
                </a:solidFill>
              </a:rPr>
              <a:t>Videotaped interview of Karyn Westrick</a:t>
            </a:r>
          </a:p>
        </p:txBody>
      </p:sp>
      <p:pic>
        <p:nvPicPr>
          <p:cNvPr id="6" name="Picture 5">
            <a:extLst>
              <a:ext uri="{FF2B5EF4-FFF2-40B4-BE49-F238E27FC236}">
                <a16:creationId xmlns:a16="http://schemas.microsoft.com/office/drawing/2014/main" id="{A352FCBB-B9E4-4D24-8B3A-13ED7971348D}"/>
              </a:ext>
            </a:extLst>
          </p:cNvPr>
          <p:cNvPicPr>
            <a:picLocks noChangeAspect="1"/>
          </p:cNvPicPr>
          <p:nvPr/>
        </p:nvPicPr>
        <p:blipFill rotWithShape="1">
          <a:blip r:embed="rId3"/>
          <a:srcRect l="2858" t="6488"/>
          <a:stretch/>
        </p:blipFill>
        <p:spPr>
          <a:xfrm>
            <a:off x="3427412" y="2747185"/>
            <a:ext cx="5910432" cy="3200400"/>
          </a:xfrm>
          <a:prstGeom prst="ellipse">
            <a:avLst/>
          </a:prstGeom>
          <a:ln>
            <a:noFill/>
          </a:ln>
          <a:effectLst>
            <a:softEdge rad="112500"/>
          </a:effectLst>
        </p:spPr>
      </p:pic>
    </p:spTree>
    <p:extLst>
      <p:ext uri="{BB962C8B-B14F-4D97-AF65-F5344CB8AC3E}">
        <p14:creationId xmlns:p14="http://schemas.microsoft.com/office/powerpoint/2010/main" val="705796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533292-6C99-4D8B-BFB7-E8B65D9125CC}"/>
              </a:ext>
            </a:extLst>
          </p:cNvPr>
          <p:cNvSpPr>
            <a:spLocks noGrp="1"/>
          </p:cNvSpPr>
          <p:nvPr>
            <p:ph type="title"/>
          </p:nvPr>
        </p:nvSpPr>
        <p:spPr/>
        <p:txBody>
          <a:bodyPr/>
          <a:lstStyle/>
          <a:p>
            <a:r>
              <a:rPr lang="en-US" b="1" dirty="0"/>
              <a:t>Take home message from the expert</a:t>
            </a:r>
          </a:p>
        </p:txBody>
      </p:sp>
      <p:sp>
        <p:nvSpPr>
          <p:cNvPr id="5" name="Content Placeholder 4">
            <a:extLst>
              <a:ext uri="{FF2B5EF4-FFF2-40B4-BE49-F238E27FC236}">
                <a16:creationId xmlns:a16="http://schemas.microsoft.com/office/drawing/2014/main" id="{C7D5B1C6-B2BF-47B9-8450-C729AC192D8D}"/>
              </a:ext>
            </a:extLst>
          </p:cNvPr>
          <p:cNvSpPr>
            <a:spLocks noGrp="1"/>
          </p:cNvSpPr>
          <p:nvPr>
            <p:ph idx="1"/>
          </p:nvPr>
        </p:nvSpPr>
        <p:spPr>
          <a:xfrm>
            <a:off x="2592250" y="1371600"/>
            <a:ext cx="8913078" cy="3777622"/>
          </a:xfrm>
        </p:spPr>
        <p:txBody>
          <a:bodyPr>
            <a:normAutofit/>
          </a:bodyPr>
          <a:lstStyle/>
          <a:p>
            <a:r>
              <a:rPr lang="en-US" sz="3600" dirty="0">
                <a:solidFill>
                  <a:schemeClr val="tx1"/>
                </a:solidFill>
                <a:latin typeface="+mj-lt"/>
              </a:rPr>
              <a:t>Time</a:t>
            </a:r>
          </a:p>
          <a:p>
            <a:r>
              <a:rPr lang="en-US" sz="3600" dirty="0">
                <a:solidFill>
                  <a:schemeClr val="tx1"/>
                </a:solidFill>
                <a:latin typeface="+mj-lt"/>
              </a:rPr>
              <a:t>Space</a:t>
            </a:r>
          </a:p>
          <a:p>
            <a:r>
              <a:rPr lang="en-US" sz="3600" dirty="0">
                <a:solidFill>
                  <a:schemeClr val="tx1"/>
                </a:solidFill>
                <a:latin typeface="+mj-lt"/>
              </a:rPr>
              <a:t>Reassurance</a:t>
            </a:r>
          </a:p>
          <a:p>
            <a:r>
              <a:rPr lang="en-US" sz="3600" dirty="0">
                <a:solidFill>
                  <a:schemeClr val="tx1"/>
                </a:solidFill>
                <a:latin typeface="+mj-lt"/>
              </a:rPr>
              <a:t>Emotional Resilience</a:t>
            </a:r>
          </a:p>
        </p:txBody>
      </p:sp>
    </p:spTree>
    <p:extLst>
      <p:ext uri="{BB962C8B-B14F-4D97-AF65-F5344CB8AC3E}">
        <p14:creationId xmlns:p14="http://schemas.microsoft.com/office/powerpoint/2010/main" val="226108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1D892-E825-469E-BC07-0672F1B26AF2}"/>
              </a:ext>
            </a:extLst>
          </p:cNvPr>
          <p:cNvSpPr>
            <a:spLocks noGrp="1"/>
          </p:cNvSpPr>
          <p:nvPr>
            <p:ph type="title"/>
          </p:nvPr>
        </p:nvSpPr>
        <p:spPr/>
        <p:txBody>
          <a:bodyPr/>
          <a:lstStyle/>
          <a:p>
            <a:r>
              <a:rPr lang="en-US" b="1" dirty="0"/>
              <a:t>Emotional Resilience</a:t>
            </a:r>
          </a:p>
        </p:txBody>
      </p:sp>
      <p:sp>
        <p:nvSpPr>
          <p:cNvPr id="3" name="Content Placeholder 2">
            <a:extLst>
              <a:ext uri="{FF2B5EF4-FFF2-40B4-BE49-F238E27FC236}">
                <a16:creationId xmlns:a16="http://schemas.microsoft.com/office/drawing/2014/main" id="{6572FCE8-714E-4D64-AFDF-AE52B4B86B86}"/>
              </a:ext>
            </a:extLst>
          </p:cNvPr>
          <p:cNvSpPr>
            <a:spLocks noGrp="1"/>
          </p:cNvSpPr>
          <p:nvPr>
            <p:ph idx="1"/>
          </p:nvPr>
        </p:nvSpPr>
        <p:spPr>
          <a:xfrm>
            <a:off x="2592250" y="1447800"/>
            <a:ext cx="8913078" cy="3777622"/>
          </a:xfrm>
        </p:spPr>
        <p:txBody>
          <a:bodyPr>
            <a:normAutofit/>
          </a:bodyPr>
          <a:lstStyle/>
          <a:p>
            <a:r>
              <a:rPr lang="en-US" sz="2800" dirty="0"/>
              <a:t>A </a:t>
            </a:r>
            <a:r>
              <a:rPr lang="en-US" sz="2800" b="1" dirty="0"/>
              <a:t>dynamic, modifiable process </a:t>
            </a:r>
            <a:r>
              <a:rPr lang="en-US" sz="2800" dirty="0"/>
              <a:t>whereby individuals respond to different circumstances with varying degrees of resilience &amp; vulnerability</a:t>
            </a:r>
          </a:p>
          <a:p>
            <a:r>
              <a:rPr lang="en-US" sz="2800" b="1" dirty="0"/>
              <a:t>Antecedents: </a:t>
            </a:r>
            <a:r>
              <a:rPr lang="en-US" sz="2800" dirty="0"/>
              <a:t>Challenge, change, &amp;/or disruption are all aspects of adversity</a:t>
            </a:r>
          </a:p>
          <a:p>
            <a:r>
              <a:rPr lang="en-US" sz="2800" b="1" dirty="0"/>
              <a:t>Consequences: </a:t>
            </a:r>
            <a:r>
              <a:rPr lang="en-US" sz="2800" dirty="0"/>
              <a:t>effective coping, mastery, and positive adaptation</a:t>
            </a:r>
          </a:p>
          <a:p>
            <a:pPr marL="0" indent="0" algn="r">
              <a:buNone/>
            </a:pPr>
            <a:r>
              <a:rPr lang="en-US" sz="2000" dirty="0"/>
              <a:t>Earvolino-Ramirez</a:t>
            </a:r>
            <a:r>
              <a:rPr lang="en-US" sz="2000" baseline="30000" dirty="0"/>
              <a:t>10</a:t>
            </a:r>
          </a:p>
        </p:txBody>
      </p:sp>
    </p:spTree>
    <p:extLst>
      <p:ext uri="{BB962C8B-B14F-4D97-AF65-F5344CB8AC3E}">
        <p14:creationId xmlns:p14="http://schemas.microsoft.com/office/powerpoint/2010/main" val="289749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22E23-C754-4D55-9739-8A474D5D28B7}"/>
              </a:ext>
            </a:extLst>
          </p:cNvPr>
          <p:cNvSpPr>
            <a:spLocks noGrp="1"/>
          </p:cNvSpPr>
          <p:nvPr>
            <p:ph type="title"/>
          </p:nvPr>
        </p:nvSpPr>
        <p:spPr/>
        <p:txBody>
          <a:bodyPr/>
          <a:lstStyle/>
          <a:p>
            <a:r>
              <a:rPr lang="en-US" b="1" dirty="0">
                <a:solidFill>
                  <a:srgbClr val="31B4E6">
                    <a:lumMod val="75000"/>
                  </a:srgbClr>
                </a:solidFill>
              </a:rPr>
              <a:t>Emotional Resilience</a:t>
            </a:r>
            <a:endParaRPr lang="en-US" dirty="0"/>
          </a:p>
        </p:txBody>
      </p:sp>
      <p:sp>
        <p:nvSpPr>
          <p:cNvPr id="3" name="Content Placeholder 2">
            <a:extLst>
              <a:ext uri="{FF2B5EF4-FFF2-40B4-BE49-F238E27FC236}">
                <a16:creationId xmlns:a16="http://schemas.microsoft.com/office/drawing/2014/main" id="{82932234-F015-4C53-B021-921F3CF0B9CE}"/>
              </a:ext>
            </a:extLst>
          </p:cNvPr>
          <p:cNvSpPr>
            <a:spLocks noGrp="1"/>
          </p:cNvSpPr>
          <p:nvPr>
            <p:ph idx="1"/>
          </p:nvPr>
        </p:nvSpPr>
        <p:spPr>
          <a:xfrm>
            <a:off x="2588538" y="1540189"/>
            <a:ext cx="8913078" cy="3777622"/>
          </a:xfrm>
        </p:spPr>
        <p:txBody>
          <a:bodyPr/>
          <a:lstStyle/>
          <a:p>
            <a:pPr lvl="0">
              <a:buClr>
                <a:srgbClr val="353535"/>
              </a:buClr>
            </a:pPr>
            <a:r>
              <a:rPr lang="en-US" sz="2800" b="1" dirty="0">
                <a:solidFill>
                  <a:schemeClr val="tx1"/>
                </a:solidFill>
              </a:rPr>
              <a:t>Attributes: </a:t>
            </a:r>
          </a:p>
          <a:p>
            <a:pPr marL="514350" lvl="0" indent="-514350">
              <a:buClr>
                <a:srgbClr val="353535"/>
              </a:buClr>
              <a:buAutoNum type="arabicPeriod"/>
            </a:pPr>
            <a:r>
              <a:rPr lang="en-US" sz="2800" dirty="0">
                <a:solidFill>
                  <a:schemeClr val="tx1"/>
                </a:solidFill>
              </a:rPr>
              <a:t>Bouncing back &amp; moving on; </a:t>
            </a:r>
          </a:p>
          <a:p>
            <a:pPr marL="514350" lvl="0" indent="-514350">
              <a:buClr>
                <a:srgbClr val="353535"/>
              </a:buClr>
              <a:buAutoNum type="arabicPeriod"/>
            </a:pPr>
            <a:r>
              <a:rPr lang="en-US" sz="2800" dirty="0">
                <a:solidFill>
                  <a:schemeClr val="tx1"/>
                </a:solidFill>
              </a:rPr>
              <a:t>Sense of purpose &amp; achievement in life; </a:t>
            </a:r>
          </a:p>
          <a:p>
            <a:pPr marL="514350" lvl="0" indent="-514350">
              <a:buClr>
                <a:srgbClr val="353535"/>
              </a:buClr>
              <a:buAutoNum type="arabicPeriod"/>
            </a:pPr>
            <a:r>
              <a:rPr lang="en-US" sz="2800" dirty="0">
                <a:solidFill>
                  <a:schemeClr val="tx1"/>
                </a:solidFill>
              </a:rPr>
              <a:t>Positive Relationships/Social Support; </a:t>
            </a:r>
          </a:p>
          <a:p>
            <a:pPr marL="514350" lvl="0" indent="-514350">
              <a:buClr>
                <a:srgbClr val="353535"/>
              </a:buClr>
              <a:buAutoNum type="arabicPeriod"/>
            </a:pPr>
            <a:r>
              <a:rPr lang="en-US" sz="2800" dirty="0">
                <a:solidFill>
                  <a:schemeClr val="tx1"/>
                </a:solidFill>
              </a:rPr>
              <a:t>Sense of Humor;          </a:t>
            </a:r>
          </a:p>
          <a:p>
            <a:pPr marL="514350" lvl="0" indent="-514350">
              <a:buClr>
                <a:srgbClr val="353535"/>
              </a:buClr>
              <a:buAutoNum type="arabicPeriod"/>
            </a:pPr>
            <a:r>
              <a:rPr lang="en-US" sz="2800" dirty="0">
                <a:solidFill>
                  <a:schemeClr val="tx1"/>
                </a:solidFill>
              </a:rPr>
              <a:t>Self-Esteem/Self-Efficacy</a:t>
            </a:r>
          </a:p>
          <a:p>
            <a:pPr marL="0" lvl="0" indent="0" algn="r">
              <a:buClr>
                <a:srgbClr val="353535"/>
              </a:buClr>
              <a:buNone/>
            </a:pPr>
            <a:r>
              <a:rPr lang="en-US" sz="2000" dirty="0">
                <a:solidFill>
                  <a:schemeClr val="tx1"/>
                </a:solidFill>
              </a:rPr>
              <a:t>Earvolino-Ramirez</a:t>
            </a:r>
            <a:r>
              <a:rPr lang="en-US" sz="2000" baseline="30000" dirty="0">
                <a:solidFill>
                  <a:schemeClr val="tx1"/>
                </a:solidFill>
              </a:rPr>
              <a:t>10</a:t>
            </a:r>
          </a:p>
          <a:p>
            <a:pPr marL="0" indent="0" algn="r">
              <a:buNone/>
            </a:pPr>
            <a:endParaRPr lang="en-US" dirty="0"/>
          </a:p>
        </p:txBody>
      </p:sp>
    </p:spTree>
    <p:extLst>
      <p:ext uri="{BB962C8B-B14F-4D97-AF65-F5344CB8AC3E}">
        <p14:creationId xmlns:p14="http://schemas.microsoft.com/office/powerpoint/2010/main" val="3174283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9DFA4-7E37-4CD9-9760-173094683E19}"/>
              </a:ext>
            </a:extLst>
          </p:cNvPr>
          <p:cNvSpPr>
            <a:spLocks noGrp="1"/>
          </p:cNvSpPr>
          <p:nvPr>
            <p:ph type="title"/>
          </p:nvPr>
        </p:nvSpPr>
        <p:spPr/>
        <p:txBody>
          <a:bodyPr/>
          <a:lstStyle/>
          <a:p>
            <a:r>
              <a:rPr lang="en-US" b="1" dirty="0"/>
              <a:t>Emotional Resilience</a:t>
            </a:r>
          </a:p>
        </p:txBody>
      </p:sp>
      <p:pic>
        <p:nvPicPr>
          <p:cNvPr id="4" name="Picture 3">
            <a:extLst>
              <a:ext uri="{FF2B5EF4-FFF2-40B4-BE49-F238E27FC236}">
                <a16:creationId xmlns:a16="http://schemas.microsoft.com/office/drawing/2014/main" id="{8492657C-0A17-49F3-BA8B-18146ECDA73C}"/>
              </a:ext>
            </a:extLst>
          </p:cNvPr>
          <p:cNvPicPr>
            <a:picLocks noChangeAspect="1"/>
          </p:cNvPicPr>
          <p:nvPr/>
        </p:nvPicPr>
        <p:blipFill>
          <a:blip r:embed="rId3"/>
          <a:stretch>
            <a:fillRect/>
          </a:stretch>
        </p:blipFill>
        <p:spPr>
          <a:xfrm>
            <a:off x="3351212" y="1580848"/>
            <a:ext cx="6321001" cy="4656001"/>
          </a:xfrm>
          <a:prstGeom prst="rect">
            <a:avLst/>
          </a:prstGeom>
        </p:spPr>
      </p:pic>
      <p:sp>
        <p:nvSpPr>
          <p:cNvPr id="7" name="Arrow: Down 6">
            <a:extLst>
              <a:ext uri="{FF2B5EF4-FFF2-40B4-BE49-F238E27FC236}">
                <a16:creationId xmlns:a16="http://schemas.microsoft.com/office/drawing/2014/main" id="{0ADF735F-3B44-40AF-A4FB-328BDFE75508}"/>
              </a:ext>
            </a:extLst>
          </p:cNvPr>
          <p:cNvSpPr/>
          <p:nvPr/>
        </p:nvSpPr>
        <p:spPr>
          <a:xfrm>
            <a:off x="8304212" y="731155"/>
            <a:ext cx="685800" cy="106680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8" name="TextBox 7">
            <a:extLst>
              <a:ext uri="{FF2B5EF4-FFF2-40B4-BE49-F238E27FC236}">
                <a16:creationId xmlns:a16="http://schemas.microsoft.com/office/drawing/2014/main" id="{B054E86E-CF18-4830-8A0B-D1D9C6C29047}"/>
              </a:ext>
            </a:extLst>
          </p:cNvPr>
          <p:cNvSpPr txBox="1"/>
          <p:nvPr/>
        </p:nvSpPr>
        <p:spPr>
          <a:xfrm>
            <a:off x="9980612" y="6172200"/>
            <a:ext cx="2137199"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latin typeface="Century Gothic" panose="020B0502020202020204"/>
                <a:ea typeface="+mn-ea"/>
                <a:cs typeface="+mn-cs"/>
              </a:rPr>
              <a:t>Dunn et al.</a:t>
            </a:r>
            <a:r>
              <a:rPr kumimoji="0" lang="en-US" sz="2000" b="0" i="0" u="none" strike="noStrike" kern="1200" cap="none" spc="0" normalizeH="0" baseline="30000" noProof="0" dirty="0">
                <a:ln>
                  <a:noFill/>
                </a:ln>
                <a:effectLst/>
                <a:uLnTx/>
                <a:uFillTx/>
                <a:latin typeface="Century Gothic" panose="020B0502020202020204"/>
                <a:ea typeface="+mn-ea"/>
                <a:cs typeface="+mn-cs"/>
              </a:rPr>
              <a:t>11</a:t>
            </a:r>
          </a:p>
        </p:txBody>
      </p:sp>
    </p:spTree>
    <p:extLst>
      <p:ext uri="{BB962C8B-B14F-4D97-AF65-F5344CB8AC3E}">
        <p14:creationId xmlns:p14="http://schemas.microsoft.com/office/powerpoint/2010/main" val="304119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20E8F1-FCBF-429F-8B26-393B449EF3EF}"/>
              </a:ext>
            </a:extLst>
          </p:cNvPr>
          <p:cNvSpPr>
            <a:spLocks noGrp="1"/>
          </p:cNvSpPr>
          <p:nvPr>
            <p:ph type="title"/>
          </p:nvPr>
        </p:nvSpPr>
        <p:spPr/>
        <p:txBody>
          <a:bodyPr>
            <a:noAutofit/>
          </a:bodyPr>
          <a:lstStyle/>
          <a:p>
            <a:r>
              <a:rPr lang="en-US" sz="3600" b="1" dirty="0"/>
              <a:t>Strategies for Emotional Resilience</a:t>
            </a:r>
          </a:p>
        </p:txBody>
      </p:sp>
      <p:sp>
        <p:nvSpPr>
          <p:cNvPr id="5" name="Content Placeholder 4">
            <a:extLst>
              <a:ext uri="{FF2B5EF4-FFF2-40B4-BE49-F238E27FC236}">
                <a16:creationId xmlns:a16="http://schemas.microsoft.com/office/drawing/2014/main" id="{D17265A1-2C6A-43DC-AA0A-D1D4B956A3F4}"/>
              </a:ext>
            </a:extLst>
          </p:cNvPr>
          <p:cNvSpPr>
            <a:spLocks noGrp="1"/>
          </p:cNvSpPr>
          <p:nvPr>
            <p:ph idx="1"/>
          </p:nvPr>
        </p:nvSpPr>
        <p:spPr>
          <a:xfrm>
            <a:off x="2588538" y="1447800"/>
            <a:ext cx="8913078" cy="5029200"/>
          </a:xfrm>
        </p:spPr>
        <p:txBody>
          <a:bodyPr>
            <a:normAutofit/>
          </a:bodyPr>
          <a:lstStyle/>
          <a:p>
            <a:r>
              <a:rPr lang="en-US" sz="2800" dirty="0">
                <a:solidFill>
                  <a:schemeClr val="tx1"/>
                </a:solidFill>
              </a:rPr>
              <a:t>Stress management techniques: mindfulness; journaling; weekly reflections</a:t>
            </a:r>
          </a:p>
          <a:p>
            <a:r>
              <a:rPr lang="en-US" sz="2800" dirty="0">
                <a:solidFill>
                  <a:schemeClr val="tx1"/>
                </a:solidFill>
              </a:rPr>
              <a:t>Self care: meditation; yoga; aerobic exercise; appropriate sleep; good nutrition, avoid caffeine</a:t>
            </a:r>
          </a:p>
          <a:p>
            <a:r>
              <a:rPr lang="en-US" sz="2800" dirty="0">
                <a:solidFill>
                  <a:schemeClr val="tx1"/>
                </a:solidFill>
              </a:rPr>
              <a:t>External support: other students; family &amp; friends</a:t>
            </a:r>
          </a:p>
          <a:p>
            <a:r>
              <a:rPr lang="en-US" sz="2800" dirty="0">
                <a:solidFill>
                  <a:schemeClr val="tx1"/>
                </a:solidFill>
              </a:rPr>
              <a:t>Mental health counseling</a:t>
            </a:r>
          </a:p>
          <a:p>
            <a:r>
              <a:rPr lang="en-US" sz="2800" dirty="0">
                <a:solidFill>
                  <a:schemeClr val="tx1"/>
                </a:solidFill>
              </a:rPr>
              <a:t>Medication</a:t>
            </a:r>
          </a:p>
          <a:p>
            <a:endParaRPr lang="en-US" dirty="0"/>
          </a:p>
        </p:txBody>
      </p:sp>
    </p:spTree>
    <p:extLst>
      <p:ext uri="{BB962C8B-B14F-4D97-AF65-F5344CB8AC3E}">
        <p14:creationId xmlns:p14="http://schemas.microsoft.com/office/powerpoint/2010/main" val="92609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0CF71A-E6F2-43CC-BB50-8334BD6C8CBD}"/>
              </a:ext>
            </a:extLst>
          </p:cNvPr>
          <p:cNvSpPr>
            <a:spLocks noGrp="1"/>
          </p:cNvSpPr>
          <p:nvPr>
            <p:ph type="title"/>
          </p:nvPr>
        </p:nvSpPr>
        <p:spPr>
          <a:xfrm>
            <a:off x="2436812" y="304800"/>
            <a:ext cx="8913077" cy="1468800"/>
          </a:xfrm>
        </p:spPr>
        <p:txBody>
          <a:bodyPr>
            <a:normAutofit/>
          </a:bodyPr>
          <a:lstStyle/>
          <a:p>
            <a:r>
              <a:rPr lang="en-US" sz="3600" b="1" dirty="0"/>
              <a:t>Clinical Instructor Perspective</a:t>
            </a:r>
            <a:r>
              <a:rPr lang="en-US" sz="2600" dirty="0">
                <a:solidFill>
                  <a:prstClr val="black"/>
                </a:solidFill>
                <a:ea typeface="+mn-ea"/>
                <a:cs typeface="+mn-cs"/>
              </a:rPr>
              <a:t> </a:t>
            </a:r>
            <a:br>
              <a:rPr lang="en-US" sz="2600" dirty="0">
                <a:solidFill>
                  <a:prstClr val="black"/>
                </a:solidFill>
                <a:ea typeface="+mn-ea"/>
                <a:cs typeface="+mn-cs"/>
              </a:rPr>
            </a:br>
            <a:r>
              <a:rPr lang="en-US" sz="2600" dirty="0">
                <a:solidFill>
                  <a:prstClr val="black"/>
                </a:solidFill>
                <a:ea typeface="+mn-ea"/>
                <a:cs typeface="+mn-cs"/>
              </a:rPr>
              <a:t>				</a:t>
            </a:r>
            <a:r>
              <a:rPr lang="en-US" sz="2800" dirty="0">
                <a:solidFill>
                  <a:schemeClr val="tx1"/>
                </a:solidFill>
                <a:ea typeface="+mn-ea"/>
                <a:cs typeface="+mn-cs"/>
              </a:rPr>
              <a:t>- Zachary Hughes, DPT</a:t>
            </a:r>
            <a:endParaRPr lang="en-US" sz="2800" b="1" dirty="0">
              <a:solidFill>
                <a:schemeClr val="tx1"/>
              </a:solidFill>
            </a:endParaRPr>
          </a:p>
        </p:txBody>
      </p:sp>
      <p:sp>
        <p:nvSpPr>
          <p:cNvPr id="5" name="Text Placeholder 4">
            <a:extLst>
              <a:ext uri="{FF2B5EF4-FFF2-40B4-BE49-F238E27FC236}">
                <a16:creationId xmlns:a16="http://schemas.microsoft.com/office/drawing/2014/main" id="{CD664951-8F75-4618-80EF-22164644DD08}"/>
              </a:ext>
            </a:extLst>
          </p:cNvPr>
          <p:cNvSpPr>
            <a:spLocks noGrp="1"/>
          </p:cNvSpPr>
          <p:nvPr>
            <p:ph type="body" idx="1"/>
          </p:nvPr>
        </p:nvSpPr>
        <p:spPr>
          <a:xfrm>
            <a:off x="2439986" y="1981200"/>
            <a:ext cx="8913077" cy="3886200"/>
          </a:xfrm>
        </p:spPr>
        <p:txBody>
          <a:bodyPr>
            <a:normAutofit/>
          </a:bodyPr>
          <a:lstStyle/>
          <a:p>
            <a:r>
              <a:rPr lang="en-US" sz="2800" dirty="0">
                <a:solidFill>
                  <a:schemeClr val="tx1"/>
                </a:solidFill>
              </a:rPr>
              <a:t>A case study of a student with an anxiety disorder</a:t>
            </a:r>
          </a:p>
          <a:p>
            <a:pPr marL="457200" indent="-457200">
              <a:buFont typeface="Arial" panose="020B0604020202020204" pitchFamily="34" charset="0"/>
              <a:buChar char="•"/>
            </a:pPr>
            <a:r>
              <a:rPr lang="en-US" sz="2800" dirty="0">
                <a:solidFill>
                  <a:schemeClr val="tx1"/>
                </a:solidFill>
              </a:rPr>
              <a:t>Known Information.</a:t>
            </a:r>
          </a:p>
          <a:p>
            <a:pPr marL="457200" indent="-457200">
              <a:buFont typeface="Arial" panose="020B0604020202020204" pitchFamily="34" charset="0"/>
              <a:buChar char="•"/>
            </a:pPr>
            <a:r>
              <a:rPr lang="en-US" sz="2800" dirty="0">
                <a:solidFill>
                  <a:schemeClr val="tx1"/>
                </a:solidFill>
              </a:rPr>
              <a:t>Preconceived Notions.</a:t>
            </a:r>
          </a:p>
          <a:p>
            <a:pPr marL="457200" indent="-457200">
              <a:buFont typeface="Arial" panose="020B0604020202020204" pitchFamily="34" charset="0"/>
              <a:buChar char="•"/>
            </a:pPr>
            <a:r>
              <a:rPr lang="en-US" sz="2800" dirty="0">
                <a:solidFill>
                  <a:schemeClr val="tx1"/>
                </a:solidFill>
              </a:rPr>
              <a:t>Boundaries/Expectations.</a:t>
            </a:r>
          </a:p>
          <a:p>
            <a:pPr marL="457200" indent="-457200">
              <a:buFont typeface="Arial" panose="020B0604020202020204" pitchFamily="34" charset="0"/>
              <a:buChar char="•"/>
            </a:pPr>
            <a:r>
              <a:rPr lang="en-US" sz="2800" dirty="0">
                <a:solidFill>
                  <a:schemeClr val="tx1"/>
                </a:solidFill>
              </a:rPr>
              <a:t>Feedback Methods.</a:t>
            </a:r>
          </a:p>
          <a:p>
            <a:pPr marL="457200" indent="-457200">
              <a:buFont typeface="Arial" panose="020B0604020202020204" pitchFamily="34" charset="0"/>
              <a:buChar char="•"/>
            </a:pPr>
            <a:r>
              <a:rPr lang="en-US" sz="2800" dirty="0">
                <a:solidFill>
                  <a:schemeClr val="tx1"/>
                </a:solidFill>
              </a:rPr>
              <a:t>Emotional Resilience.</a:t>
            </a:r>
          </a:p>
          <a:p>
            <a:pPr marL="457200" indent="-457200">
              <a:buFont typeface="Arial" panose="020B0604020202020204" pitchFamily="34" charset="0"/>
              <a:buChar char="•"/>
            </a:pPr>
            <a:endParaRPr lang="en-US" sz="2800" dirty="0">
              <a:solidFill>
                <a:schemeClr val="tx1"/>
              </a:solidFill>
            </a:endParaRPr>
          </a:p>
          <a:p>
            <a:pPr marL="457200" indent="-457200">
              <a:buFont typeface="Arial" panose="020B0604020202020204" pitchFamily="34" charset="0"/>
              <a:buChar char="•"/>
            </a:pPr>
            <a:endParaRPr lang="en-US" sz="2800" dirty="0">
              <a:solidFill>
                <a:schemeClr val="tx1"/>
              </a:solidFill>
            </a:endParaRPr>
          </a:p>
        </p:txBody>
      </p:sp>
    </p:spTree>
    <p:extLst>
      <p:ext uri="{BB962C8B-B14F-4D97-AF65-F5344CB8AC3E}">
        <p14:creationId xmlns:p14="http://schemas.microsoft.com/office/powerpoint/2010/main" val="95301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70EA16-9FF8-4689-AE96-1431ABC1830F}"/>
              </a:ext>
            </a:extLst>
          </p:cNvPr>
          <p:cNvSpPr>
            <a:spLocks noGrp="1"/>
          </p:cNvSpPr>
          <p:nvPr>
            <p:ph type="title"/>
          </p:nvPr>
        </p:nvSpPr>
        <p:spPr/>
        <p:txBody>
          <a:bodyPr/>
          <a:lstStyle/>
          <a:p>
            <a:r>
              <a:rPr lang="en-US" sz="3600" b="1" dirty="0"/>
              <a:t>Brainstorm</a:t>
            </a:r>
            <a:r>
              <a:rPr lang="en-US" b="1" dirty="0"/>
              <a:t> </a:t>
            </a:r>
          </a:p>
        </p:txBody>
      </p:sp>
      <p:sp>
        <p:nvSpPr>
          <p:cNvPr id="5" name="Text Placeholder 4">
            <a:extLst>
              <a:ext uri="{FF2B5EF4-FFF2-40B4-BE49-F238E27FC236}">
                <a16:creationId xmlns:a16="http://schemas.microsoft.com/office/drawing/2014/main" id="{D638109E-3E11-4DA5-8B2A-7FAF6BFF3818}"/>
              </a:ext>
            </a:extLst>
          </p:cNvPr>
          <p:cNvSpPr>
            <a:spLocks noGrp="1"/>
          </p:cNvSpPr>
          <p:nvPr>
            <p:ph type="body" idx="1"/>
          </p:nvPr>
        </p:nvSpPr>
        <p:spPr/>
        <p:txBody>
          <a:bodyPr>
            <a:noAutofit/>
          </a:bodyPr>
          <a:lstStyle/>
          <a:p>
            <a:r>
              <a:rPr lang="en-US" sz="2800" dirty="0">
                <a:solidFill>
                  <a:schemeClr val="tx1"/>
                </a:solidFill>
              </a:rPr>
              <a:t>What Strategies can you use to promote emotional resilience ?</a:t>
            </a:r>
          </a:p>
        </p:txBody>
      </p:sp>
    </p:spTree>
    <p:extLst>
      <p:ext uri="{BB962C8B-B14F-4D97-AF65-F5344CB8AC3E}">
        <p14:creationId xmlns:p14="http://schemas.microsoft.com/office/powerpoint/2010/main" val="449324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a:t>Objective</a:t>
            </a:r>
          </a:p>
        </p:txBody>
      </p:sp>
      <p:sp>
        <p:nvSpPr>
          <p:cNvPr id="14" name="Content Placeholder 13"/>
          <p:cNvSpPr>
            <a:spLocks noGrp="1"/>
          </p:cNvSpPr>
          <p:nvPr>
            <p:ph idx="1"/>
          </p:nvPr>
        </p:nvSpPr>
        <p:spPr/>
        <p:txBody>
          <a:bodyPr>
            <a:normAutofit/>
          </a:bodyPr>
          <a:lstStyle/>
          <a:p>
            <a:r>
              <a:rPr lang="en-US" sz="2800" dirty="0">
                <a:solidFill>
                  <a:schemeClr val="tx1"/>
                </a:solidFill>
              </a:rPr>
              <a:t>Develop an awareness, strategies, &amp; a supportive approach to mentoring that fosters emotional resilience in students during clinical education. </a:t>
            </a:r>
          </a:p>
        </p:txBody>
      </p:sp>
    </p:spTree>
    <p:extLst>
      <p:ext uri="{BB962C8B-B14F-4D97-AF65-F5344CB8AC3E}">
        <p14:creationId xmlns:p14="http://schemas.microsoft.com/office/powerpoint/2010/main" val="1126723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Strategies for the Clinical Instructor</a:t>
            </a:r>
            <a:endParaRPr lang="en-US" sz="3200" dirty="0"/>
          </a:p>
        </p:txBody>
      </p:sp>
      <p:sp>
        <p:nvSpPr>
          <p:cNvPr id="3" name="Content Placeholder 2">
            <a:extLst>
              <a:ext uri="{FF2B5EF4-FFF2-40B4-BE49-F238E27FC236}">
                <a16:creationId xmlns:a16="http://schemas.microsoft.com/office/drawing/2014/main" id="{67D46ED5-462D-47E6-A46B-580C11896348}"/>
              </a:ext>
            </a:extLst>
          </p:cNvPr>
          <p:cNvSpPr>
            <a:spLocks noGrp="1"/>
          </p:cNvSpPr>
          <p:nvPr>
            <p:ph idx="1"/>
          </p:nvPr>
        </p:nvSpPr>
        <p:spPr>
          <a:xfrm>
            <a:off x="2588538" y="1524000"/>
            <a:ext cx="8913078" cy="4876800"/>
          </a:xfrm>
        </p:spPr>
        <p:txBody>
          <a:bodyPr>
            <a:normAutofit fontScale="85000" lnSpcReduction="20000"/>
          </a:bodyPr>
          <a:lstStyle/>
          <a:p>
            <a:r>
              <a:rPr lang="en-US" sz="2800" dirty="0">
                <a:solidFill>
                  <a:schemeClr val="tx1"/>
                </a:solidFill>
              </a:rPr>
              <a:t>Open communication with all parties; humor</a:t>
            </a:r>
          </a:p>
          <a:p>
            <a:r>
              <a:rPr lang="en-US" sz="2800" dirty="0">
                <a:solidFill>
                  <a:schemeClr val="tx1"/>
                </a:solidFill>
              </a:rPr>
              <a:t>Be aware of nonverbals; delivery of feedback</a:t>
            </a:r>
          </a:p>
          <a:p>
            <a:r>
              <a:rPr lang="en-US" sz="2800" dirty="0">
                <a:solidFill>
                  <a:schemeClr val="tx1"/>
                </a:solidFill>
              </a:rPr>
              <a:t>Allow independence, as much as possible</a:t>
            </a:r>
          </a:p>
          <a:p>
            <a:r>
              <a:rPr lang="en-US" sz="2800" dirty="0">
                <a:solidFill>
                  <a:schemeClr val="tx1"/>
                </a:solidFill>
              </a:rPr>
              <a:t>Appreciate learning style &amp; modify teaching techniques</a:t>
            </a:r>
          </a:p>
          <a:p>
            <a:r>
              <a:rPr lang="en-US" sz="2800" dirty="0">
                <a:solidFill>
                  <a:schemeClr val="tx1"/>
                </a:solidFill>
              </a:rPr>
              <a:t>Emphasize positive reinforcement; avoid drilling</a:t>
            </a:r>
          </a:p>
          <a:p>
            <a:r>
              <a:rPr lang="en-US" sz="2800" dirty="0">
                <a:solidFill>
                  <a:schemeClr val="tx1"/>
                </a:solidFill>
              </a:rPr>
              <a:t>Set up conditions for learning (i.e., provide cases)</a:t>
            </a:r>
          </a:p>
          <a:p>
            <a:r>
              <a:rPr lang="en-US" sz="2800" dirty="0">
                <a:solidFill>
                  <a:schemeClr val="tx1"/>
                </a:solidFill>
              </a:rPr>
              <a:t>Use pre-task rehearsal, imagery</a:t>
            </a:r>
          </a:p>
          <a:p>
            <a:r>
              <a:rPr lang="en-US" sz="2800" dirty="0">
                <a:solidFill>
                  <a:schemeClr val="tx1"/>
                </a:solidFill>
              </a:rPr>
              <a:t>Allow extra time for processing</a:t>
            </a:r>
          </a:p>
          <a:p>
            <a:r>
              <a:rPr lang="en-US" sz="2800" dirty="0">
                <a:solidFill>
                  <a:schemeClr val="tx1"/>
                </a:solidFill>
              </a:rPr>
              <a:t>Modify tasks into smaller parts</a:t>
            </a:r>
          </a:p>
          <a:p>
            <a:r>
              <a:rPr lang="en-US" sz="2800" dirty="0">
                <a:solidFill>
                  <a:schemeClr val="tx1"/>
                </a:solidFill>
              </a:rPr>
              <a:t>Provide a break for “melt-downs”</a:t>
            </a:r>
          </a:p>
          <a:p>
            <a:r>
              <a:rPr lang="en-US" sz="2800" dirty="0">
                <a:solidFill>
                  <a:schemeClr val="tx1"/>
                </a:solidFill>
              </a:rPr>
              <a:t>Promotion of team building</a:t>
            </a:r>
          </a:p>
          <a:p>
            <a:endParaRPr lang="en-US" dirty="0"/>
          </a:p>
        </p:txBody>
      </p:sp>
    </p:spTree>
    <p:extLst>
      <p:ext uri="{BB962C8B-B14F-4D97-AF65-F5344CB8AC3E}">
        <p14:creationId xmlns:p14="http://schemas.microsoft.com/office/powerpoint/2010/main" val="424449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C2445-BEA6-4EEF-92F8-5CCC8CFBAB1A}"/>
              </a:ext>
            </a:extLst>
          </p:cNvPr>
          <p:cNvSpPr>
            <a:spLocks noGrp="1"/>
          </p:cNvSpPr>
          <p:nvPr>
            <p:ph type="title"/>
          </p:nvPr>
        </p:nvSpPr>
        <p:spPr>
          <a:xfrm>
            <a:off x="2589212" y="2438400"/>
            <a:ext cx="8913077" cy="1468800"/>
          </a:xfrm>
        </p:spPr>
        <p:txBody>
          <a:bodyPr/>
          <a:lstStyle/>
          <a:p>
            <a:r>
              <a:rPr lang="en-US" b="1" dirty="0"/>
              <a:t>Student &amp; Clinical Educator’s Responsibilities Chart</a:t>
            </a:r>
          </a:p>
        </p:txBody>
      </p:sp>
    </p:spTree>
    <p:extLst>
      <p:ext uri="{BB962C8B-B14F-4D97-AF65-F5344CB8AC3E}">
        <p14:creationId xmlns:p14="http://schemas.microsoft.com/office/powerpoint/2010/main" val="2884216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E59E50-A8FC-42E0-94EE-EC32221E670F}"/>
              </a:ext>
            </a:extLst>
          </p:cNvPr>
          <p:cNvPicPr>
            <a:picLocks noChangeAspect="1"/>
          </p:cNvPicPr>
          <p:nvPr/>
        </p:nvPicPr>
        <p:blipFill>
          <a:blip r:embed="rId3"/>
          <a:stretch>
            <a:fillRect/>
          </a:stretch>
        </p:blipFill>
        <p:spPr>
          <a:xfrm>
            <a:off x="4630850" y="2194451"/>
            <a:ext cx="3017782" cy="2469094"/>
          </a:xfrm>
          <a:prstGeom prst="rect">
            <a:avLst/>
          </a:prstGeom>
        </p:spPr>
      </p:pic>
      <p:sp>
        <p:nvSpPr>
          <p:cNvPr id="6" name="Rectangle 5">
            <a:extLst>
              <a:ext uri="{FF2B5EF4-FFF2-40B4-BE49-F238E27FC236}">
                <a16:creationId xmlns:a16="http://schemas.microsoft.com/office/drawing/2014/main" id="{C3B3442C-D399-42B5-8188-5442A0B5DF7F}"/>
              </a:ext>
            </a:extLst>
          </p:cNvPr>
          <p:cNvSpPr/>
          <p:nvPr/>
        </p:nvSpPr>
        <p:spPr>
          <a:xfrm>
            <a:off x="7664212" y="3136612"/>
            <a:ext cx="1252267" cy="584775"/>
          </a:xfrm>
          <a:prstGeom prst="rect">
            <a:avLst/>
          </a:prstGeom>
        </p:spPr>
        <p:txBody>
          <a:bodyPr wrap="none">
            <a:spAutoFit/>
          </a:bodyPr>
          <a:lstStyle/>
          <a:p>
            <a:pPr lvl="0" algn="ctr">
              <a:spcBef>
                <a:spcPts val="2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dirty="0">
                <a:solidFill>
                  <a:prstClr val="black"/>
                </a:solidFill>
                <a:latin typeface="Century Gothic" panose="020B0502020202020204" pitchFamily="34" charset="0"/>
              </a:rPr>
              <a:t>SCCE</a:t>
            </a:r>
          </a:p>
        </p:txBody>
      </p:sp>
      <p:sp>
        <p:nvSpPr>
          <p:cNvPr id="7" name="Rectangle 6">
            <a:extLst>
              <a:ext uri="{FF2B5EF4-FFF2-40B4-BE49-F238E27FC236}">
                <a16:creationId xmlns:a16="http://schemas.microsoft.com/office/drawing/2014/main" id="{5BBB5713-7C97-4B75-B185-EA2E9180FC0B}"/>
              </a:ext>
            </a:extLst>
          </p:cNvPr>
          <p:cNvSpPr/>
          <p:nvPr/>
        </p:nvSpPr>
        <p:spPr>
          <a:xfrm>
            <a:off x="3974013" y="3136611"/>
            <a:ext cx="620683" cy="584775"/>
          </a:xfrm>
          <a:prstGeom prst="rect">
            <a:avLst/>
          </a:prstGeom>
        </p:spPr>
        <p:txBody>
          <a:bodyPr wrap="none">
            <a:spAutoFit/>
          </a:bodyPr>
          <a:lstStyle/>
          <a:p>
            <a:pPr lvl="0" algn="ctr">
              <a:spcBef>
                <a:spcPts val="2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dirty="0">
                <a:solidFill>
                  <a:prstClr val="black"/>
                </a:solidFill>
                <a:latin typeface="Century Gothic" panose="020B0502020202020204" pitchFamily="34" charset="0"/>
              </a:rPr>
              <a:t>CI</a:t>
            </a:r>
          </a:p>
        </p:txBody>
      </p:sp>
      <p:sp>
        <p:nvSpPr>
          <p:cNvPr id="8" name="Rectangle 7">
            <a:extLst>
              <a:ext uri="{FF2B5EF4-FFF2-40B4-BE49-F238E27FC236}">
                <a16:creationId xmlns:a16="http://schemas.microsoft.com/office/drawing/2014/main" id="{7B4A658D-C1A7-4EBE-AEB0-0B3678C465A7}"/>
              </a:ext>
            </a:extLst>
          </p:cNvPr>
          <p:cNvSpPr/>
          <p:nvPr/>
        </p:nvSpPr>
        <p:spPr>
          <a:xfrm>
            <a:off x="4963779" y="4749221"/>
            <a:ext cx="2351927" cy="584775"/>
          </a:xfrm>
          <a:prstGeom prst="rect">
            <a:avLst/>
          </a:prstGeom>
        </p:spPr>
        <p:txBody>
          <a:bodyPr wrap="none">
            <a:spAutoFit/>
          </a:bodyPr>
          <a:lstStyle/>
          <a:p>
            <a:pPr lvl="0" algn="ctr">
              <a:spcBef>
                <a:spcPts val="2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dirty="0">
                <a:solidFill>
                  <a:prstClr val="black"/>
                </a:solidFill>
                <a:latin typeface="Century Gothic" panose="020B0502020202020204" pitchFamily="34" charset="0"/>
              </a:rPr>
              <a:t>DCE/ACCE</a:t>
            </a:r>
          </a:p>
        </p:txBody>
      </p:sp>
      <p:sp>
        <p:nvSpPr>
          <p:cNvPr id="9" name="Title 8">
            <a:extLst>
              <a:ext uri="{FF2B5EF4-FFF2-40B4-BE49-F238E27FC236}">
                <a16:creationId xmlns:a16="http://schemas.microsoft.com/office/drawing/2014/main" id="{44F788B1-D392-4F2F-B1ED-67811CF334A2}"/>
              </a:ext>
            </a:extLst>
          </p:cNvPr>
          <p:cNvSpPr>
            <a:spLocks noGrp="1"/>
          </p:cNvSpPr>
          <p:nvPr>
            <p:ph type="title"/>
          </p:nvPr>
        </p:nvSpPr>
        <p:spPr>
          <a:xfrm>
            <a:off x="2208212" y="624110"/>
            <a:ext cx="9293403" cy="814214"/>
          </a:xfrm>
        </p:spPr>
        <p:txBody>
          <a:bodyPr/>
          <a:lstStyle/>
          <a:p>
            <a:r>
              <a:rPr lang="en-US" b="1" dirty="0"/>
              <a:t>Summary – We are a team ….</a:t>
            </a:r>
          </a:p>
        </p:txBody>
      </p:sp>
      <p:sp>
        <p:nvSpPr>
          <p:cNvPr id="10" name="Rectangle 9">
            <a:extLst>
              <a:ext uri="{FF2B5EF4-FFF2-40B4-BE49-F238E27FC236}">
                <a16:creationId xmlns:a16="http://schemas.microsoft.com/office/drawing/2014/main" id="{0AA8DD95-D1D5-4FFF-A226-809007072E35}"/>
              </a:ext>
            </a:extLst>
          </p:cNvPr>
          <p:cNvSpPr/>
          <p:nvPr/>
        </p:nvSpPr>
        <p:spPr>
          <a:xfrm>
            <a:off x="3402884" y="5867400"/>
            <a:ext cx="6030818" cy="584775"/>
          </a:xfrm>
          <a:prstGeom prst="rect">
            <a:avLst/>
          </a:prstGeom>
        </p:spPr>
        <p:txBody>
          <a:bodyPr wrap="none">
            <a:spAutoFit/>
          </a:bodyPr>
          <a:lstStyle/>
          <a:p>
            <a:pPr lvl="0" algn="ctr">
              <a:spcBef>
                <a:spcPts val="2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dirty="0">
                <a:solidFill>
                  <a:prstClr val="black"/>
                </a:solidFill>
                <a:latin typeface="Century Gothic" panose="020B0502020202020204" pitchFamily="34" charset="0"/>
              </a:rPr>
              <a:t>Unconditional positive regard</a:t>
            </a:r>
          </a:p>
        </p:txBody>
      </p:sp>
      <p:sp>
        <p:nvSpPr>
          <p:cNvPr id="3" name="TextBox 2">
            <a:extLst>
              <a:ext uri="{FF2B5EF4-FFF2-40B4-BE49-F238E27FC236}">
                <a16:creationId xmlns:a16="http://schemas.microsoft.com/office/drawing/2014/main" id="{E1B0FB34-6E38-420D-9CFB-1B2CAA8E292F}"/>
              </a:ext>
            </a:extLst>
          </p:cNvPr>
          <p:cNvSpPr txBox="1"/>
          <p:nvPr/>
        </p:nvSpPr>
        <p:spPr>
          <a:xfrm>
            <a:off x="5180012" y="1619201"/>
            <a:ext cx="1828800" cy="584775"/>
          </a:xfrm>
          <a:prstGeom prst="rect">
            <a:avLst/>
          </a:prstGeom>
          <a:noFill/>
        </p:spPr>
        <p:txBody>
          <a:bodyPr wrap="square" rtlCol="0">
            <a:spAutoFit/>
          </a:bodyPr>
          <a:lstStyle/>
          <a:p>
            <a:r>
              <a:rPr lang="en-US" sz="3200" b="1" dirty="0"/>
              <a:t>Student</a:t>
            </a:r>
          </a:p>
        </p:txBody>
      </p:sp>
    </p:spTree>
    <p:extLst>
      <p:ext uri="{BB962C8B-B14F-4D97-AF65-F5344CB8AC3E}">
        <p14:creationId xmlns:p14="http://schemas.microsoft.com/office/powerpoint/2010/main" val="1864666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Questions ?</a:t>
            </a:r>
          </a:p>
        </p:txBody>
      </p:sp>
      <p:sp>
        <p:nvSpPr>
          <p:cNvPr id="3" name="Content Placeholder 2"/>
          <p:cNvSpPr>
            <a:spLocks noGrp="1"/>
          </p:cNvSpPr>
          <p:nvPr>
            <p:ph idx="1"/>
          </p:nvPr>
        </p:nvSpPr>
        <p:spPr>
          <a:xfrm>
            <a:off x="5561012" y="3657600"/>
            <a:ext cx="6400800" cy="2971800"/>
          </a:xfrm>
        </p:spPr>
        <p:txBody>
          <a:bodyPr>
            <a:normAutofit/>
          </a:bodyPr>
          <a:lstStyle/>
          <a:p>
            <a:pPr marL="0" indent="0">
              <a:spcBef>
                <a:spcPts val="0"/>
              </a:spcBef>
              <a:buNone/>
            </a:pPr>
            <a:r>
              <a:rPr lang="en-US" sz="2800" b="1" dirty="0"/>
              <a:t>Contact information:</a:t>
            </a:r>
          </a:p>
          <a:p>
            <a:pPr>
              <a:spcBef>
                <a:spcPts val="0"/>
              </a:spcBef>
            </a:pPr>
            <a:r>
              <a:rPr lang="en-US" sz="2800" dirty="0"/>
              <a:t>Deborah George - 419-434-5531 </a:t>
            </a:r>
            <a:r>
              <a:rPr lang="en-US" sz="2800" dirty="0">
                <a:hlinkClick r:id="rId3"/>
              </a:rPr>
              <a:t>george@findlay.edu</a:t>
            </a:r>
            <a:endParaRPr lang="en-US" sz="2800" dirty="0"/>
          </a:p>
          <a:p>
            <a:pPr>
              <a:spcBef>
                <a:spcPts val="0"/>
              </a:spcBef>
            </a:pPr>
            <a:r>
              <a:rPr lang="en-US" sz="2800" dirty="0"/>
              <a:t>Allison Durham – 419-434-5975</a:t>
            </a:r>
          </a:p>
          <a:p>
            <a:pPr marL="399930" lvl="1" indent="0">
              <a:spcBef>
                <a:spcPts val="0"/>
              </a:spcBef>
              <a:buNone/>
            </a:pPr>
            <a:r>
              <a:rPr lang="en-US" sz="2800" dirty="0">
                <a:hlinkClick r:id="rId4"/>
              </a:rPr>
              <a:t>durham@findlay.edu</a:t>
            </a:r>
            <a:r>
              <a:rPr lang="en-US" sz="2800" dirty="0"/>
              <a:t>  </a:t>
            </a:r>
          </a:p>
        </p:txBody>
      </p:sp>
    </p:spTree>
    <p:extLst>
      <p:ext uri="{BB962C8B-B14F-4D97-AF65-F5344CB8AC3E}">
        <p14:creationId xmlns:p14="http://schemas.microsoft.com/office/powerpoint/2010/main" val="315141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References</a:t>
            </a:r>
          </a:p>
        </p:txBody>
      </p:sp>
      <p:sp>
        <p:nvSpPr>
          <p:cNvPr id="3" name="Text Placeholder 2"/>
          <p:cNvSpPr>
            <a:spLocks noGrp="1"/>
          </p:cNvSpPr>
          <p:nvPr>
            <p:ph idx="1"/>
          </p:nvPr>
        </p:nvSpPr>
        <p:spPr>
          <a:xfrm>
            <a:off x="1674812" y="1295400"/>
            <a:ext cx="9979878" cy="5410200"/>
          </a:xfrm>
        </p:spPr>
        <p:txBody>
          <a:bodyPr>
            <a:normAutofit fontScale="77500" lnSpcReduction="20000"/>
          </a:bodyPr>
          <a:lstStyle/>
          <a:p>
            <a:pPr marL="457200" indent="-457200">
              <a:buFont typeface="+mj-lt"/>
              <a:buAutoNum type="arabicPeriod"/>
            </a:pPr>
            <a:r>
              <a:rPr lang="en-US" sz="2000" dirty="0">
                <a:solidFill>
                  <a:schemeClr val="tx1"/>
                </a:solidFill>
              </a:rPr>
              <a:t>American Psychological Association (2018).  </a:t>
            </a:r>
            <a:r>
              <a:rPr lang="en-US" sz="2000" i="1" dirty="0">
                <a:solidFill>
                  <a:schemeClr val="tx1"/>
                </a:solidFill>
              </a:rPr>
              <a:t>Stress in America: Generation Z</a:t>
            </a:r>
            <a:r>
              <a:rPr lang="en-US" sz="2000" dirty="0">
                <a:solidFill>
                  <a:schemeClr val="tx1"/>
                </a:solidFill>
              </a:rPr>
              <a:t>. Stress in </a:t>
            </a:r>
            <a:r>
              <a:rPr lang="en-US" sz="2000" dirty="0" err="1">
                <a:solidFill>
                  <a:schemeClr val="tx1"/>
                </a:solidFill>
              </a:rPr>
              <a:t>America</a:t>
            </a:r>
            <a:r>
              <a:rPr lang="en-US" sz="2000" baseline="30000" dirty="0" err="1">
                <a:solidFill>
                  <a:schemeClr val="tx1"/>
                </a:solidFill>
              </a:rPr>
              <a:t>TM</a:t>
            </a:r>
            <a:r>
              <a:rPr lang="en-US" sz="2000" dirty="0">
                <a:solidFill>
                  <a:schemeClr val="tx1"/>
                </a:solidFill>
              </a:rPr>
              <a:t> Survey. </a:t>
            </a:r>
          </a:p>
          <a:p>
            <a:pPr marL="457200" indent="-457200">
              <a:buFont typeface="+mj-lt"/>
              <a:buAutoNum type="arabicPeriod"/>
            </a:pPr>
            <a:r>
              <a:rPr lang="en-US" sz="2000" dirty="0">
                <a:solidFill>
                  <a:schemeClr val="tx1"/>
                </a:solidFill>
              </a:rPr>
              <a:t>Blue Cross Blue Shield (2019).  </a:t>
            </a:r>
            <a:r>
              <a:rPr lang="en-US" sz="2000" i="1" dirty="0">
                <a:solidFill>
                  <a:schemeClr val="tx1"/>
                </a:solidFill>
              </a:rPr>
              <a:t>The Health of </a:t>
            </a:r>
            <a:r>
              <a:rPr lang="en-US" sz="2000" i="1" dirty="0" err="1">
                <a:solidFill>
                  <a:schemeClr val="tx1"/>
                </a:solidFill>
              </a:rPr>
              <a:t>Millenials</a:t>
            </a:r>
            <a:r>
              <a:rPr lang="en-US" sz="2000" i="1" dirty="0">
                <a:solidFill>
                  <a:schemeClr val="tx1"/>
                </a:solidFill>
              </a:rPr>
              <a:t>. </a:t>
            </a:r>
            <a:r>
              <a:rPr lang="en-US" sz="2000" dirty="0">
                <a:solidFill>
                  <a:schemeClr val="tx1"/>
                </a:solidFill>
              </a:rPr>
              <a:t>The Health of America Report®.</a:t>
            </a:r>
          </a:p>
          <a:p>
            <a:pPr marL="457200" indent="-457200">
              <a:buFont typeface="+mj-lt"/>
              <a:buAutoNum type="arabicPeriod"/>
            </a:pPr>
            <a:r>
              <a:rPr lang="en-US" sz="2000" dirty="0" err="1">
                <a:solidFill>
                  <a:schemeClr val="tx1"/>
                </a:solidFill>
              </a:rPr>
              <a:t>Lepp</a:t>
            </a:r>
            <a:r>
              <a:rPr lang="en-US" sz="2000" dirty="0">
                <a:solidFill>
                  <a:schemeClr val="tx1"/>
                </a:solidFill>
              </a:rPr>
              <a:t> A, Barkley JE, and Karpinski AC. The relationship between cell phone use, academic performance, anxiety, and Satisfaction with Life in college students. </a:t>
            </a:r>
            <a:r>
              <a:rPr lang="en-US" sz="2000" i="1" dirty="0">
                <a:solidFill>
                  <a:schemeClr val="tx1"/>
                </a:solidFill>
              </a:rPr>
              <a:t>Computers in Human Behavior. </a:t>
            </a:r>
            <a:r>
              <a:rPr lang="en-US" sz="2000" dirty="0">
                <a:solidFill>
                  <a:schemeClr val="tx1"/>
                </a:solidFill>
              </a:rPr>
              <a:t>2014. 31: 343-350.</a:t>
            </a:r>
          </a:p>
          <a:p>
            <a:pPr marL="457200" indent="-457200">
              <a:buFont typeface="+mj-lt"/>
              <a:buAutoNum type="arabicPeriod"/>
            </a:pPr>
            <a:r>
              <a:rPr lang="en-US" sz="2000" dirty="0">
                <a:solidFill>
                  <a:schemeClr val="tx1"/>
                </a:solidFill>
              </a:rPr>
              <a:t>Haller S. Meet the 'lawnmower parent,' the new helicopter parents of 2018.  </a:t>
            </a:r>
            <a:r>
              <a:rPr lang="en-US" sz="2000" i="1" dirty="0">
                <a:solidFill>
                  <a:schemeClr val="tx1"/>
                </a:solidFill>
              </a:rPr>
              <a:t>USA Today</a:t>
            </a:r>
            <a:r>
              <a:rPr lang="en-US" sz="2000" dirty="0">
                <a:solidFill>
                  <a:schemeClr val="tx1"/>
                </a:solidFill>
              </a:rPr>
              <a:t>. September 19, 2018. www.usatoday.com. Accessed July 29, 2019.</a:t>
            </a:r>
          </a:p>
          <a:p>
            <a:pPr marL="457200" indent="-457200">
              <a:buFont typeface="+mj-lt"/>
              <a:buAutoNum type="arabicPeriod"/>
            </a:pPr>
            <a:r>
              <a:rPr lang="en-US" sz="2000" dirty="0">
                <a:solidFill>
                  <a:schemeClr val="tx1"/>
                </a:solidFill>
              </a:rPr>
              <a:t>Oswalt SE, et al. Trends in college students’ mental health diagnoses and utilization of services, 2009–2015. J </a:t>
            </a:r>
            <a:r>
              <a:rPr lang="en-US" sz="2000" i="1" dirty="0">
                <a:solidFill>
                  <a:schemeClr val="tx1"/>
                </a:solidFill>
              </a:rPr>
              <a:t>Am Coll Health</a:t>
            </a:r>
            <a:r>
              <a:rPr lang="en-US" sz="2000" dirty="0">
                <a:solidFill>
                  <a:schemeClr val="tx1"/>
                </a:solidFill>
              </a:rPr>
              <a:t>, 2018; 25:1-11.</a:t>
            </a:r>
          </a:p>
          <a:p>
            <a:pPr marL="457200" indent="-457200">
              <a:buFont typeface="+mj-lt"/>
              <a:buAutoNum type="arabicPeriod"/>
            </a:pPr>
            <a:r>
              <a:rPr lang="en-US" sz="2000" dirty="0">
                <a:solidFill>
                  <a:schemeClr val="tx1"/>
                </a:solidFill>
              </a:rPr>
              <a:t>American Council of Academic Physical Therapy.  https://acapt.org/news.  Accessed June 18, 2019.</a:t>
            </a:r>
          </a:p>
          <a:p>
            <a:pPr marL="457200" indent="-457200">
              <a:buFont typeface="+mj-lt"/>
              <a:buAutoNum type="arabicPeriod"/>
            </a:pPr>
            <a:r>
              <a:rPr lang="en-US" sz="2000" dirty="0" err="1">
                <a:solidFill>
                  <a:schemeClr val="tx1"/>
                </a:solidFill>
              </a:rPr>
              <a:t>Hurberty</a:t>
            </a:r>
            <a:r>
              <a:rPr lang="en-US" sz="2000" dirty="0">
                <a:solidFill>
                  <a:schemeClr val="tx1"/>
                </a:solidFill>
              </a:rPr>
              <a:t> T. Test and performance anxiety. </a:t>
            </a:r>
            <a:r>
              <a:rPr lang="en-US" sz="2000" i="1" dirty="0">
                <a:solidFill>
                  <a:schemeClr val="tx1"/>
                </a:solidFill>
              </a:rPr>
              <a:t>Principal Leadership</a:t>
            </a:r>
            <a:r>
              <a:rPr lang="en-US" sz="2000" dirty="0">
                <a:solidFill>
                  <a:schemeClr val="tx1"/>
                </a:solidFill>
              </a:rPr>
              <a:t>. 2009; 9:12-16.</a:t>
            </a:r>
          </a:p>
          <a:p>
            <a:pPr marL="457200" indent="-457200">
              <a:buFont typeface="+mj-lt"/>
              <a:buAutoNum type="arabicPeriod"/>
            </a:pPr>
            <a:r>
              <a:rPr lang="en-US" sz="2000" dirty="0">
                <a:solidFill>
                  <a:schemeClr val="tx1"/>
                </a:solidFill>
              </a:rPr>
              <a:t>Call JA. Resilience in the face of rough times. </a:t>
            </a:r>
            <a:r>
              <a:rPr lang="en-US" sz="2000" i="1" dirty="0">
                <a:solidFill>
                  <a:schemeClr val="tx1"/>
                </a:solidFill>
              </a:rPr>
              <a:t>Psychology Today</a:t>
            </a:r>
            <a:r>
              <a:rPr lang="en-US" sz="2000" dirty="0">
                <a:solidFill>
                  <a:schemeClr val="tx1"/>
                </a:solidFill>
              </a:rPr>
              <a:t>. July 9, 2008. http://</a:t>
            </a:r>
            <a:r>
              <a:rPr lang="en-US" sz="2000" dirty="0" err="1">
                <a:solidFill>
                  <a:schemeClr val="tx1"/>
                </a:solidFill>
              </a:rPr>
              <a:t>www.psychologytoday.com</a:t>
            </a:r>
            <a:r>
              <a:rPr lang="en-US" sz="2000" dirty="0">
                <a:solidFill>
                  <a:schemeClr val="tx1"/>
                </a:solidFill>
              </a:rPr>
              <a:t>. Accessed June 26, 2019.</a:t>
            </a:r>
          </a:p>
          <a:p>
            <a:pPr marL="457200" lvl="0" indent="-457200">
              <a:buClr>
                <a:srgbClr val="353535"/>
              </a:buClr>
              <a:buFont typeface="+mj-lt"/>
              <a:buAutoNum type="arabicPeriod"/>
            </a:pPr>
            <a:r>
              <a:rPr lang="en-US" sz="2000" dirty="0">
                <a:solidFill>
                  <a:schemeClr val="tx1"/>
                </a:solidFill>
              </a:rPr>
              <a:t>Rutter M. Resilience in the face of adversity: Protective factors and resistance to psychiatric disorder. </a:t>
            </a:r>
            <a:r>
              <a:rPr lang="en-US" sz="2000" i="1" dirty="0">
                <a:solidFill>
                  <a:schemeClr val="tx1"/>
                </a:solidFill>
              </a:rPr>
              <a:t>British Journal of Psychiatry</a:t>
            </a:r>
            <a:r>
              <a:rPr lang="en-US" sz="2000" dirty="0">
                <a:solidFill>
                  <a:schemeClr val="tx1"/>
                </a:solidFill>
              </a:rPr>
              <a:t>, 1985; 147:598–611.</a:t>
            </a:r>
          </a:p>
          <a:p>
            <a:pPr marL="457200" indent="-457200">
              <a:buClr>
                <a:srgbClr val="353535"/>
              </a:buClr>
              <a:buFont typeface="+mj-lt"/>
              <a:buAutoNum type="arabicPeriod"/>
            </a:pPr>
            <a:r>
              <a:rPr lang="fr-FR" sz="2000" dirty="0" err="1">
                <a:solidFill>
                  <a:schemeClr val="tx1"/>
                </a:solidFill>
              </a:rPr>
              <a:t>Earvolino</a:t>
            </a:r>
            <a:r>
              <a:rPr lang="fr-FR" sz="2000" dirty="0">
                <a:solidFill>
                  <a:schemeClr val="tx1"/>
                </a:solidFill>
              </a:rPr>
              <a:t>-Ramirez M. </a:t>
            </a:r>
            <a:r>
              <a:rPr lang="fr-FR" sz="2000" dirty="0" err="1">
                <a:solidFill>
                  <a:schemeClr val="tx1"/>
                </a:solidFill>
              </a:rPr>
              <a:t>Resilience</a:t>
            </a:r>
            <a:r>
              <a:rPr lang="fr-FR" sz="2000" dirty="0">
                <a:solidFill>
                  <a:schemeClr val="tx1"/>
                </a:solidFill>
              </a:rPr>
              <a:t>: A concept </a:t>
            </a:r>
            <a:r>
              <a:rPr lang="fr-FR" sz="2000" dirty="0" err="1">
                <a:solidFill>
                  <a:schemeClr val="tx1"/>
                </a:solidFill>
              </a:rPr>
              <a:t>analysis</a:t>
            </a:r>
            <a:r>
              <a:rPr lang="fr-FR" sz="2000" dirty="0">
                <a:solidFill>
                  <a:schemeClr val="tx1"/>
                </a:solidFill>
              </a:rPr>
              <a:t>. </a:t>
            </a:r>
            <a:r>
              <a:rPr lang="en-US" sz="2000" i="1" dirty="0">
                <a:solidFill>
                  <a:schemeClr val="tx1"/>
                </a:solidFill>
              </a:rPr>
              <a:t>Nursing Forum, </a:t>
            </a:r>
            <a:r>
              <a:rPr lang="en-US" sz="2000" dirty="0">
                <a:solidFill>
                  <a:schemeClr val="tx1"/>
                </a:solidFill>
              </a:rPr>
              <a:t>2007;</a:t>
            </a:r>
            <a:r>
              <a:rPr lang="en-US" sz="2000" i="1" dirty="0">
                <a:solidFill>
                  <a:schemeClr val="tx1"/>
                </a:solidFill>
              </a:rPr>
              <a:t> </a:t>
            </a:r>
            <a:r>
              <a:rPr lang="en-US" sz="2000" dirty="0">
                <a:solidFill>
                  <a:schemeClr val="tx1"/>
                </a:solidFill>
              </a:rPr>
              <a:t>42(2): 73-82.</a:t>
            </a:r>
          </a:p>
          <a:p>
            <a:pPr marL="457200" indent="-457200">
              <a:buClr>
                <a:srgbClr val="353535"/>
              </a:buClr>
              <a:buFont typeface="+mj-lt"/>
              <a:buAutoNum type="arabicPeriod"/>
            </a:pPr>
            <a:r>
              <a:rPr lang="en-US" sz="2000" dirty="0">
                <a:solidFill>
                  <a:schemeClr val="tx1"/>
                </a:solidFill>
              </a:rPr>
              <a:t>Dunn L., </a:t>
            </a:r>
            <a:r>
              <a:rPr lang="en-US" sz="2000" dirty="0" err="1">
                <a:solidFill>
                  <a:schemeClr val="tx1"/>
                </a:solidFill>
              </a:rPr>
              <a:t>Iglewicz</a:t>
            </a:r>
            <a:r>
              <a:rPr lang="en-US" sz="2000" dirty="0">
                <a:solidFill>
                  <a:schemeClr val="tx1"/>
                </a:solidFill>
              </a:rPr>
              <a:t> A., </a:t>
            </a:r>
            <a:r>
              <a:rPr lang="en-US" sz="2000" dirty="0" err="1">
                <a:solidFill>
                  <a:schemeClr val="tx1"/>
                </a:solidFill>
              </a:rPr>
              <a:t>Moutier</a:t>
            </a:r>
            <a:r>
              <a:rPr lang="en-US" sz="2000" dirty="0">
                <a:solidFill>
                  <a:schemeClr val="tx1"/>
                </a:solidFill>
              </a:rPr>
              <a:t> C. A conceptual model of medical student well-being: Promoting resilience and preventing burnout. </a:t>
            </a:r>
            <a:r>
              <a:rPr lang="en-US" sz="2000" i="1" dirty="0">
                <a:solidFill>
                  <a:schemeClr val="tx1"/>
                </a:solidFill>
              </a:rPr>
              <a:t>Academic Psychiatry</a:t>
            </a:r>
            <a:r>
              <a:rPr lang="en-US" sz="2000" dirty="0">
                <a:solidFill>
                  <a:schemeClr val="tx1"/>
                </a:solidFill>
              </a:rPr>
              <a:t>, 2008; 32: 44–53.</a:t>
            </a:r>
          </a:p>
          <a:p>
            <a:pPr marL="457200" indent="-457200">
              <a:buClr>
                <a:srgbClr val="353535"/>
              </a:buClr>
              <a:buFont typeface="+mj-lt"/>
              <a:buAutoNum type="arabicPeriod"/>
            </a:pPr>
            <a:endParaRPr lang="en-US" sz="2000" dirty="0"/>
          </a:p>
        </p:txBody>
      </p:sp>
    </p:spTree>
    <p:extLst>
      <p:ext uri="{BB962C8B-B14F-4D97-AF65-F5344CB8AC3E}">
        <p14:creationId xmlns:p14="http://schemas.microsoft.com/office/powerpoint/2010/main" val="42528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88E49-6FBC-644E-8821-39828EA67911}"/>
              </a:ext>
            </a:extLst>
          </p:cNvPr>
          <p:cNvSpPr>
            <a:spLocks noGrp="1"/>
          </p:cNvSpPr>
          <p:nvPr>
            <p:ph type="title"/>
          </p:nvPr>
        </p:nvSpPr>
        <p:spPr>
          <a:xfrm>
            <a:off x="1751011" y="152400"/>
            <a:ext cx="9753601" cy="1280890"/>
          </a:xfrm>
        </p:spPr>
        <p:txBody>
          <a:bodyPr/>
          <a:lstStyle/>
          <a:p>
            <a:pPr algn="ctr"/>
            <a:r>
              <a:rPr lang="en-US" sz="3600" b="1" dirty="0"/>
              <a:t> Evidence on Growth of Mental Health Issues</a:t>
            </a:r>
            <a:endParaRPr lang="en-US" b="1" dirty="0"/>
          </a:p>
        </p:txBody>
      </p:sp>
      <p:sp>
        <p:nvSpPr>
          <p:cNvPr id="3" name="Content Placeholder 2">
            <a:extLst>
              <a:ext uri="{FF2B5EF4-FFF2-40B4-BE49-F238E27FC236}">
                <a16:creationId xmlns:a16="http://schemas.microsoft.com/office/drawing/2014/main" id="{618A3E6C-95E4-234B-BCD4-92FA3E5BDB0D}"/>
              </a:ext>
            </a:extLst>
          </p:cNvPr>
          <p:cNvSpPr>
            <a:spLocks noGrp="1"/>
          </p:cNvSpPr>
          <p:nvPr>
            <p:ph idx="1"/>
          </p:nvPr>
        </p:nvSpPr>
        <p:spPr>
          <a:xfrm>
            <a:off x="1141412" y="1371600"/>
            <a:ext cx="10515600" cy="5486400"/>
          </a:xfrm>
        </p:spPr>
        <p:txBody>
          <a:bodyPr>
            <a:normAutofit/>
          </a:bodyPr>
          <a:lstStyle/>
          <a:p>
            <a:pPr marL="914126" lvl="2" indent="0">
              <a:buNone/>
            </a:pPr>
            <a:endParaRPr lang="en-US" sz="1800" dirty="0"/>
          </a:p>
          <a:p>
            <a:pPr lvl="1"/>
            <a:endParaRPr lang="en-US" sz="2000" dirty="0"/>
          </a:p>
          <a:p>
            <a:pPr marL="0" indent="0">
              <a:buNone/>
            </a:pPr>
            <a:endParaRPr lang="en-US" sz="2000" dirty="0"/>
          </a:p>
          <a:p>
            <a:pPr lvl="1"/>
            <a:endParaRPr lang="en-US" dirty="0"/>
          </a:p>
          <a:p>
            <a:endParaRPr lang="en-US" dirty="0"/>
          </a:p>
          <a:p>
            <a:pPr lvl="1"/>
            <a:endParaRPr lang="en-US" dirty="0"/>
          </a:p>
        </p:txBody>
      </p:sp>
      <p:graphicFrame>
        <p:nvGraphicFramePr>
          <p:cNvPr id="5" name="Chart 4">
            <a:extLst>
              <a:ext uri="{FF2B5EF4-FFF2-40B4-BE49-F238E27FC236}">
                <a16:creationId xmlns:a16="http://schemas.microsoft.com/office/drawing/2014/main" id="{68A023EA-23C7-E546-91C7-72D3AD0B2C65}"/>
              </a:ext>
            </a:extLst>
          </p:cNvPr>
          <p:cNvGraphicFramePr/>
          <p:nvPr>
            <p:extLst>
              <p:ext uri="{D42A27DB-BD31-4B8C-83A1-F6EECF244321}">
                <p14:modId xmlns:p14="http://schemas.microsoft.com/office/powerpoint/2010/main" val="4116680898"/>
              </p:ext>
            </p:extLst>
          </p:nvPr>
        </p:nvGraphicFramePr>
        <p:xfrm>
          <a:off x="2017711" y="1179240"/>
          <a:ext cx="8763001" cy="436699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8E93AA2F-A312-E24A-8F97-93A2823989E0}"/>
              </a:ext>
            </a:extLst>
          </p:cNvPr>
          <p:cNvSpPr txBox="1"/>
          <p:nvPr/>
        </p:nvSpPr>
        <p:spPr>
          <a:xfrm>
            <a:off x="3351212" y="5484541"/>
            <a:ext cx="8458200" cy="1723549"/>
          </a:xfrm>
          <a:prstGeom prst="rect">
            <a:avLst/>
          </a:prstGeom>
          <a:noFill/>
        </p:spPr>
        <p:txBody>
          <a:bodyPr wrap="square" rtlCol="0">
            <a:spAutoFit/>
          </a:bodyPr>
          <a:lstStyle/>
          <a:p>
            <a:r>
              <a:rPr lang="en-US" sz="1400" b="1" dirty="0"/>
              <a:t>MILLENIALS: </a:t>
            </a:r>
            <a:r>
              <a:rPr lang="en-US" sz="1400" dirty="0"/>
              <a:t>Ages 22 – 37             </a:t>
            </a:r>
            <a:r>
              <a:rPr lang="en-US" sz="1400" b="1" dirty="0"/>
              <a:t>GEN Z: </a:t>
            </a:r>
            <a:r>
              <a:rPr lang="en-US" sz="1400" dirty="0"/>
              <a:t>Ages 15 – 21</a:t>
            </a:r>
          </a:p>
          <a:p>
            <a:endParaRPr lang="en-US" sz="2000" b="1" dirty="0"/>
          </a:p>
          <a:p>
            <a:r>
              <a:rPr lang="en-US" sz="2000" b="1" dirty="0"/>
              <a:t>						American Psychological Association, 2018 </a:t>
            </a:r>
            <a:r>
              <a:rPr lang="en-US" sz="2000" b="1" baseline="30000" dirty="0"/>
              <a:t>1</a:t>
            </a:r>
            <a:endParaRPr lang="en-US" sz="2000" b="1" dirty="0"/>
          </a:p>
          <a:p>
            <a:endParaRPr lang="en-US" sz="2000" dirty="0"/>
          </a:p>
          <a:p>
            <a:r>
              <a:rPr lang="en-US" sz="1400" dirty="0"/>
              <a:t>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084728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1C255-18CA-8B4F-A5B1-C785CD7F6011}"/>
              </a:ext>
            </a:extLst>
          </p:cNvPr>
          <p:cNvSpPr>
            <a:spLocks noGrp="1"/>
          </p:cNvSpPr>
          <p:nvPr>
            <p:ph type="title"/>
          </p:nvPr>
        </p:nvSpPr>
        <p:spPr>
          <a:xfrm>
            <a:off x="1598612" y="306333"/>
            <a:ext cx="9906000" cy="1280890"/>
          </a:xfrm>
        </p:spPr>
        <p:txBody>
          <a:bodyPr/>
          <a:lstStyle/>
          <a:p>
            <a:pPr algn="ctr"/>
            <a:r>
              <a:rPr lang="en-US" sz="3600" b="1" dirty="0"/>
              <a:t>Evidence on Growth of Mental Health Issues</a:t>
            </a:r>
            <a:endParaRPr lang="en-US" dirty="0"/>
          </a:p>
        </p:txBody>
      </p:sp>
      <p:sp>
        <p:nvSpPr>
          <p:cNvPr id="3" name="Content Placeholder 2">
            <a:extLst>
              <a:ext uri="{FF2B5EF4-FFF2-40B4-BE49-F238E27FC236}">
                <a16:creationId xmlns:a16="http://schemas.microsoft.com/office/drawing/2014/main" id="{685A5A53-4C02-4A4A-BCC9-58AFAEFCA1CC}"/>
              </a:ext>
            </a:extLst>
          </p:cNvPr>
          <p:cNvSpPr>
            <a:spLocks noGrp="1"/>
          </p:cNvSpPr>
          <p:nvPr>
            <p:ph idx="1"/>
          </p:nvPr>
        </p:nvSpPr>
        <p:spPr>
          <a:xfrm>
            <a:off x="1789112" y="1036692"/>
            <a:ext cx="9525000" cy="5256267"/>
          </a:xfrm>
        </p:spPr>
        <p:txBody>
          <a:bodyPr>
            <a:normAutofit/>
          </a:bodyPr>
          <a:lstStyle/>
          <a:p>
            <a:pPr marL="0" indent="0" algn="ctr">
              <a:buNone/>
            </a:pPr>
            <a:r>
              <a:rPr lang="en-US" sz="2000" b="1" dirty="0"/>
              <a:t>TOP 10 CONDITIONS AFFECTING MILLENNIALS AND PREVALENCE INCREASE</a:t>
            </a:r>
          </a:p>
          <a:p>
            <a:pPr marL="0" indent="0" algn="ctr">
              <a:buNone/>
            </a:pPr>
            <a:r>
              <a:rPr lang="en-US" sz="2000" b="1" dirty="0"/>
              <a:t> (AGES 21-36 IN 2017) </a:t>
            </a:r>
          </a:p>
        </p:txBody>
      </p:sp>
      <p:pic>
        <p:nvPicPr>
          <p:cNvPr id="5" name="Picture 4">
            <a:extLst>
              <a:ext uri="{FF2B5EF4-FFF2-40B4-BE49-F238E27FC236}">
                <a16:creationId xmlns:a16="http://schemas.microsoft.com/office/drawing/2014/main" id="{81A2B4FC-E264-814F-B507-2A12B24E16C9}"/>
              </a:ext>
            </a:extLst>
          </p:cNvPr>
          <p:cNvPicPr>
            <a:picLocks noChangeAspect="1"/>
          </p:cNvPicPr>
          <p:nvPr/>
        </p:nvPicPr>
        <p:blipFill rotWithShape="1">
          <a:blip r:embed="rId3">
            <a:extLst>
              <a:ext uri="{28A0092B-C50C-407E-A947-70E740481C1C}">
                <a14:useLocalDpi xmlns:a14="http://schemas.microsoft.com/office/drawing/2010/main" val="0"/>
              </a:ext>
            </a:extLst>
          </a:blip>
          <a:srcRect r="1700"/>
          <a:stretch/>
        </p:blipFill>
        <p:spPr>
          <a:xfrm>
            <a:off x="2360612" y="2012811"/>
            <a:ext cx="8464234" cy="4104432"/>
          </a:xfrm>
          <a:prstGeom prst="rect">
            <a:avLst/>
          </a:prstGeom>
        </p:spPr>
      </p:pic>
      <p:sp>
        <p:nvSpPr>
          <p:cNvPr id="6" name="TextBox 5">
            <a:extLst>
              <a:ext uri="{FF2B5EF4-FFF2-40B4-BE49-F238E27FC236}">
                <a16:creationId xmlns:a16="http://schemas.microsoft.com/office/drawing/2014/main" id="{5E7DBA4A-6B0F-9C4B-8F50-1FA41884C548}"/>
              </a:ext>
            </a:extLst>
          </p:cNvPr>
          <p:cNvSpPr txBox="1"/>
          <p:nvPr/>
        </p:nvSpPr>
        <p:spPr>
          <a:xfrm>
            <a:off x="3005137" y="6292959"/>
            <a:ext cx="9220200" cy="400110"/>
          </a:xfrm>
          <a:prstGeom prst="rect">
            <a:avLst/>
          </a:prstGeom>
          <a:noFill/>
        </p:spPr>
        <p:txBody>
          <a:bodyPr wrap="square" rtlCol="0">
            <a:spAutoFit/>
          </a:bodyPr>
          <a:lstStyle/>
          <a:p>
            <a:pPr algn="ctr"/>
            <a:r>
              <a:rPr lang="en-US" sz="1400" b="1" dirty="0"/>
              <a:t>                                   </a:t>
            </a:r>
            <a:r>
              <a:rPr lang="en-US" sz="2000" b="1" dirty="0"/>
              <a:t>Blue Cross Blue Shield, The Health of </a:t>
            </a:r>
            <a:r>
              <a:rPr lang="en-US" sz="2000" b="1" dirty="0" err="1"/>
              <a:t>Millenials</a:t>
            </a:r>
            <a:r>
              <a:rPr lang="en-US" sz="2000" b="1" dirty="0"/>
              <a:t>, 2019 </a:t>
            </a:r>
            <a:r>
              <a:rPr lang="en-US" sz="2000" b="1" baseline="30000" dirty="0"/>
              <a:t>2</a:t>
            </a:r>
          </a:p>
        </p:txBody>
      </p:sp>
    </p:spTree>
    <p:extLst>
      <p:ext uri="{BB962C8B-B14F-4D97-AF65-F5344CB8AC3E}">
        <p14:creationId xmlns:p14="http://schemas.microsoft.com/office/powerpoint/2010/main" val="1631124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5418E-0B3D-E842-B610-216494639C64}"/>
              </a:ext>
            </a:extLst>
          </p:cNvPr>
          <p:cNvSpPr>
            <a:spLocks noGrp="1"/>
          </p:cNvSpPr>
          <p:nvPr>
            <p:ph type="title"/>
          </p:nvPr>
        </p:nvSpPr>
        <p:spPr>
          <a:xfrm>
            <a:off x="1928811" y="457200"/>
            <a:ext cx="9804401" cy="1280890"/>
          </a:xfrm>
        </p:spPr>
        <p:txBody>
          <a:bodyPr/>
          <a:lstStyle/>
          <a:p>
            <a:r>
              <a:rPr lang="en-US" b="1" dirty="0"/>
              <a:t>Theories to Contribution of Rise in Student Stress</a:t>
            </a:r>
          </a:p>
        </p:txBody>
      </p:sp>
      <p:sp>
        <p:nvSpPr>
          <p:cNvPr id="3" name="Content Placeholder 2">
            <a:extLst>
              <a:ext uri="{FF2B5EF4-FFF2-40B4-BE49-F238E27FC236}">
                <a16:creationId xmlns:a16="http://schemas.microsoft.com/office/drawing/2014/main" id="{AF0CC0A8-CD52-8B40-8CBE-B14F9FDD2515}"/>
              </a:ext>
            </a:extLst>
          </p:cNvPr>
          <p:cNvSpPr>
            <a:spLocks noGrp="1"/>
          </p:cNvSpPr>
          <p:nvPr>
            <p:ph idx="1"/>
          </p:nvPr>
        </p:nvSpPr>
        <p:spPr>
          <a:xfrm>
            <a:off x="1928811" y="1600200"/>
            <a:ext cx="9598204" cy="4876800"/>
          </a:xfrm>
        </p:spPr>
        <p:txBody>
          <a:bodyPr>
            <a:normAutofit fontScale="47500" lnSpcReduction="20000"/>
          </a:bodyPr>
          <a:lstStyle/>
          <a:p>
            <a:pPr lvl="1"/>
            <a:r>
              <a:rPr lang="en-US" sz="5900" b="1" dirty="0">
                <a:solidFill>
                  <a:schemeClr val="tx1"/>
                </a:solidFill>
              </a:rPr>
              <a:t>Social Media/Technology</a:t>
            </a:r>
            <a:r>
              <a:rPr lang="en-US" sz="5900" baseline="30000" dirty="0">
                <a:solidFill>
                  <a:schemeClr val="tx1"/>
                </a:solidFill>
              </a:rPr>
              <a:t>3</a:t>
            </a:r>
            <a:endParaRPr lang="en-US" sz="3400" baseline="30000" dirty="0">
              <a:solidFill>
                <a:schemeClr val="tx1"/>
              </a:solidFill>
            </a:endParaRPr>
          </a:p>
          <a:p>
            <a:pPr lvl="2">
              <a:buFont typeface="Arial" panose="020B0604020202020204" pitchFamily="34" charset="0"/>
              <a:buChar char="•"/>
            </a:pPr>
            <a:r>
              <a:rPr lang="en-US" sz="4200" dirty="0">
                <a:solidFill>
                  <a:schemeClr val="tx1"/>
                </a:solidFill>
              </a:rPr>
              <a:t>Constantly faced with negative news </a:t>
            </a:r>
          </a:p>
          <a:p>
            <a:pPr lvl="2">
              <a:buFont typeface="Arial" panose="020B0604020202020204" pitchFamily="34" charset="0"/>
              <a:buChar char="•"/>
            </a:pPr>
            <a:r>
              <a:rPr lang="en-US" sz="4200" dirty="0">
                <a:solidFill>
                  <a:schemeClr val="tx1"/>
                </a:solidFill>
              </a:rPr>
              <a:t>Comparisons decreasing self esteem</a:t>
            </a:r>
          </a:p>
          <a:p>
            <a:pPr lvl="2">
              <a:buFont typeface="Arial" panose="020B0604020202020204" pitchFamily="34" charset="0"/>
              <a:buChar char="•"/>
            </a:pPr>
            <a:r>
              <a:rPr lang="en-US" sz="4200" dirty="0">
                <a:solidFill>
                  <a:schemeClr val="tx1"/>
                </a:solidFill>
              </a:rPr>
              <a:t>Less human interaction leading to poor development of communication and socialization skills</a:t>
            </a:r>
          </a:p>
          <a:p>
            <a:pPr lvl="1"/>
            <a:r>
              <a:rPr lang="en-US" sz="5900" b="1" dirty="0">
                <a:solidFill>
                  <a:schemeClr val="tx1"/>
                </a:solidFill>
              </a:rPr>
              <a:t>“Lawnmower” Parenting</a:t>
            </a:r>
            <a:r>
              <a:rPr lang="en-US" sz="5900" baseline="30000" dirty="0">
                <a:solidFill>
                  <a:schemeClr val="tx1"/>
                </a:solidFill>
              </a:rPr>
              <a:t>4</a:t>
            </a:r>
          </a:p>
          <a:p>
            <a:pPr lvl="2">
              <a:buFont typeface="Arial" panose="020B0604020202020204" pitchFamily="34" charset="0"/>
              <a:buChar char="•"/>
            </a:pPr>
            <a:r>
              <a:rPr lang="en-US" sz="4200" dirty="0">
                <a:solidFill>
                  <a:schemeClr val="tx1"/>
                </a:solidFill>
              </a:rPr>
              <a:t>Parents “mowing down” child’s conflicts and struggles</a:t>
            </a:r>
          </a:p>
          <a:p>
            <a:pPr lvl="2">
              <a:buFont typeface="Arial" panose="020B0604020202020204" pitchFamily="34" charset="0"/>
              <a:buChar char="•"/>
            </a:pPr>
            <a:r>
              <a:rPr lang="en-US" sz="4200" dirty="0">
                <a:solidFill>
                  <a:schemeClr val="tx1"/>
                </a:solidFill>
              </a:rPr>
              <a:t>Leads to child not developing communication or problem solving skills</a:t>
            </a:r>
          </a:p>
          <a:p>
            <a:pPr lvl="1"/>
            <a:r>
              <a:rPr lang="en-US" sz="5900" b="1" dirty="0">
                <a:solidFill>
                  <a:schemeClr val="tx1"/>
                </a:solidFill>
              </a:rPr>
              <a:t>More acknowledgement </a:t>
            </a:r>
            <a:r>
              <a:rPr lang="en-US" sz="5900" dirty="0">
                <a:solidFill>
                  <a:schemeClr val="tx1"/>
                </a:solidFill>
              </a:rPr>
              <a:t>of mental health awareness and needs</a:t>
            </a:r>
            <a:r>
              <a:rPr lang="en-US" sz="5900" baseline="30000" dirty="0">
                <a:solidFill>
                  <a:schemeClr val="tx1"/>
                </a:solidFill>
              </a:rPr>
              <a:t>5</a:t>
            </a:r>
            <a:r>
              <a:rPr lang="en-US" sz="5900" dirty="0">
                <a:solidFill>
                  <a:schemeClr val="tx1"/>
                </a:solidFill>
              </a:rPr>
              <a:t> </a:t>
            </a:r>
          </a:p>
          <a:p>
            <a:pPr lvl="2">
              <a:buFont typeface="Arial" panose="020B0604020202020204" pitchFamily="34" charset="0"/>
              <a:buChar char="•"/>
            </a:pPr>
            <a:r>
              <a:rPr lang="en-US" sz="4200" dirty="0">
                <a:solidFill>
                  <a:schemeClr val="tx1"/>
                </a:solidFill>
              </a:rPr>
              <a:t>More students seeking help</a:t>
            </a:r>
          </a:p>
          <a:p>
            <a:pPr lvl="2">
              <a:buFont typeface="Arial" panose="020B0604020202020204" pitchFamily="34" charset="0"/>
              <a:buChar char="•"/>
            </a:pPr>
            <a:r>
              <a:rPr lang="en-US" sz="4200" dirty="0">
                <a:solidFill>
                  <a:schemeClr val="tx1"/>
                </a:solidFill>
              </a:rPr>
              <a:t>Increase in report of mental health issues</a:t>
            </a:r>
          </a:p>
          <a:p>
            <a:endParaRPr lang="en-US" dirty="0"/>
          </a:p>
        </p:txBody>
      </p:sp>
    </p:spTree>
    <p:extLst>
      <p:ext uri="{BB962C8B-B14F-4D97-AF65-F5344CB8AC3E}">
        <p14:creationId xmlns:p14="http://schemas.microsoft.com/office/powerpoint/2010/main" val="2474078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sz="4000" b="1" dirty="0"/>
              <a:t>Response to Student Stress on the Rise</a:t>
            </a:r>
            <a:br>
              <a:rPr lang="en-US" b="1" dirty="0"/>
            </a:br>
            <a:br>
              <a:rPr lang="en-US" sz="3200" b="1" dirty="0">
                <a:solidFill>
                  <a:schemeClr val="tx1"/>
                </a:solidFill>
              </a:rPr>
            </a:br>
            <a:br>
              <a:rPr lang="en-US" b="1" dirty="0">
                <a:solidFill>
                  <a:schemeClr val="tx1"/>
                </a:solidFill>
              </a:rPr>
            </a:br>
            <a:endParaRPr lang="en-US" sz="3200" b="1" dirty="0">
              <a:solidFill>
                <a:schemeClr val="tx1"/>
              </a:solidFill>
            </a:endParaRPr>
          </a:p>
        </p:txBody>
      </p:sp>
      <p:sp>
        <p:nvSpPr>
          <p:cNvPr id="2" name="Content Placeholder 1">
            <a:extLst>
              <a:ext uri="{FF2B5EF4-FFF2-40B4-BE49-F238E27FC236}">
                <a16:creationId xmlns:a16="http://schemas.microsoft.com/office/drawing/2014/main" id="{F008FED9-BD91-4590-80D5-96B1D50C057B}"/>
              </a:ext>
            </a:extLst>
          </p:cNvPr>
          <p:cNvSpPr>
            <a:spLocks noGrp="1"/>
          </p:cNvSpPr>
          <p:nvPr>
            <p:ph idx="1"/>
          </p:nvPr>
        </p:nvSpPr>
        <p:spPr>
          <a:xfrm>
            <a:off x="2586950" y="1447800"/>
            <a:ext cx="8913078" cy="4667956"/>
          </a:xfrm>
        </p:spPr>
        <p:txBody>
          <a:bodyPr>
            <a:normAutofit/>
          </a:bodyPr>
          <a:lstStyle/>
          <a:p>
            <a:r>
              <a:rPr lang="en-US" sz="2800" b="1" dirty="0">
                <a:solidFill>
                  <a:schemeClr val="tx1"/>
                </a:solidFill>
              </a:rPr>
              <a:t>ACAPT Task Force </a:t>
            </a:r>
            <a:r>
              <a:rPr lang="en-US" sz="2800" dirty="0">
                <a:solidFill>
                  <a:schemeClr val="tx1"/>
                </a:solidFill>
              </a:rPr>
              <a:t>to Enhance Academic Programs’ Awareness of the Mental Health and Wellness Needs of Students &amp; Future Clinicians</a:t>
            </a:r>
            <a:endParaRPr lang="en-US" sz="2601" dirty="0">
              <a:solidFill>
                <a:schemeClr val="tx1"/>
              </a:solidFill>
            </a:endParaRPr>
          </a:p>
          <a:p>
            <a:r>
              <a:rPr lang="en-US" sz="2800" dirty="0">
                <a:solidFill>
                  <a:schemeClr val="tx1"/>
                </a:solidFill>
              </a:rPr>
              <a:t>The </a:t>
            </a:r>
            <a:r>
              <a:rPr lang="en-US" sz="2800" b="1" i="1" dirty="0">
                <a:solidFill>
                  <a:schemeClr val="tx1"/>
                </a:solidFill>
              </a:rPr>
              <a:t>objectives</a:t>
            </a:r>
            <a:r>
              <a:rPr lang="en-US" sz="2800" dirty="0">
                <a:solidFill>
                  <a:schemeClr val="tx1"/>
                </a:solidFill>
              </a:rPr>
              <a:t> of the task force:</a:t>
            </a:r>
          </a:p>
          <a:p>
            <a:pPr lvl="1">
              <a:buFont typeface="Arial" panose="020B0604020202020204" pitchFamily="34" charset="0"/>
              <a:buChar char="•"/>
            </a:pPr>
            <a:r>
              <a:rPr lang="en-US" sz="2600" dirty="0">
                <a:solidFill>
                  <a:schemeClr val="tx1"/>
                </a:solidFill>
              </a:rPr>
              <a:t>Improve baseline understanding of challenges to student and clinician well-being</a:t>
            </a:r>
          </a:p>
          <a:p>
            <a:pPr lvl="1">
              <a:buFont typeface="Arial" panose="020B0604020202020204" pitchFamily="34" charset="0"/>
              <a:buChar char="•"/>
            </a:pPr>
            <a:r>
              <a:rPr lang="en-US" sz="2600" dirty="0">
                <a:solidFill>
                  <a:schemeClr val="tx1"/>
                </a:solidFill>
              </a:rPr>
              <a:t>Raise the visibility of clinician stress and burnout</a:t>
            </a:r>
          </a:p>
          <a:p>
            <a:pPr lvl="1">
              <a:buFont typeface="Arial" panose="020B0604020202020204" pitchFamily="34" charset="0"/>
              <a:buChar char="•"/>
            </a:pPr>
            <a:r>
              <a:rPr lang="en-US" sz="2600" dirty="0">
                <a:solidFill>
                  <a:schemeClr val="tx1"/>
                </a:solidFill>
              </a:rPr>
              <a:t>To provide tools, resources and/or programming related to this area including research areas</a:t>
            </a:r>
          </a:p>
          <a:p>
            <a:pPr lvl="1"/>
            <a:endParaRPr lang="en-US" sz="2601" dirty="0"/>
          </a:p>
        </p:txBody>
      </p:sp>
      <p:sp>
        <p:nvSpPr>
          <p:cNvPr id="3" name="TextBox 2">
            <a:extLst>
              <a:ext uri="{FF2B5EF4-FFF2-40B4-BE49-F238E27FC236}">
                <a16:creationId xmlns:a16="http://schemas.microsoft.com/office/drawing/2014/main" id="{20D4C8B9-EA4B-104F-91A9-FBB5F6B8DA8E}"/>
              </a:ext>
            </a:extLst>
          </p:cNvPr>
          <p:cNvSpPr txBox="1"/>
          <p:nvPr/>
        </p:nvSpPr>
        <p:spPr>
          <a:xfrm>
            <a:off x="8839200" y="5983111"/>
            <a:ext cx="2294218" cy="400110"/>
          </a:xfrm>
          <a:prstGeom prst="rect">
            <a:avLst/>
          </a:prstGeom>
          <a:noFill/>
        </p:spPr>
        <p:txBody>
          <a:bodyPr wrap="none" rtlCol="0">
            <a:spAutoFit/>
          </a:bodyPr>
          <a:lstStyle/>
          <a:p>
            <a:pPr lvl="0"/>
            <a:r>
              <a:rPr lang="en-US" sz="2000" dirty="0"/>
              <a:t>acapt.org/news</a:t>
            </a:r>
            <a:r>
              <a:rPr lang="en-US" sz="2000" baseline="30000" dirty="0"/>
              <a:t>6</a:t>
            </a:r>
          </a:p>
        </p:txBody>
      </p:sp>
    </p:spTree>
    <p:extLst>
      <p:ext uri="{BB962C8B-B14F-4D97-AF65-F5344CB8AC3E}">
        <p14:creationId xmlns:p14="http://schemas.microsoft.com/office/powerpoint/2010/main" val="2405626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612" y="624110"/>
            <a:ext cx="9141004" cy="1280890"/>
          </a:xfrm>
        </p:spPr>
        <p:txBody>
          <a:bodyPr>
            <a:normAutofit/>
          </a:bodyPr>
          <a:lstStyle/>
          <a:p>
            <a:r>
              <a:rPr lang="en-US" sz="3600" b="1" dirty="0"/>
              <a:t>Definitions</a:t>
            </a:r>
          </a:p>
        </p:txBody>
      </p:sp>
      <p:sp>
        <p:nvSpPr>
          <p:cNvPr id="4" name="Content Placeholder 3">
            <a:extLst>
              <a:ext uri="{FF2B5EF4-FFF2-40B4-BE49-F238E27FC236}">
                <a16:creationId xmlns:a16="http://schemas.microsoft.com/office/drawing/2014/main" id="{F7FD320A-6FFE-48D9-928E-99E9BE8FE7A0}"/>
              </a:ext>
            </a:extLst>
          </p:cNvPr>
          <p:cNvSpPr>
            <a:spLocks noGrp="1"/>
          </p:cNvSpPr>
          <p:nvPr>
            <p:ph idx="1"/>
          </p:nvPr>
        </p:nvSpPr>
        <p:spPr>
          <a:xfrm>
            <a:off x="2360612" y="1219200"/>
            <a:ext cx="9601200" cy="5181600"/>
          </a:xfrm>
        </p:spPr>
        <p:txBody>
          <a:bodyPr>
            <a:normAutofit/>
          </a:bodyPr>
          <a:lstStyle/>
          <a:p>
            <a:r>
              <a:rPr lang="en-US" sz="2800" b="1" dirty="0">
                <a:solidFill>
                  <a:schemeClr val="tx1"/>
                </a:solidFill>
              </a:rPr>
              <a:t>Anxiety</a:t>
            </a:r>
            <a:r>
              <a:rPr lang="en-US" sz="2800" dirty="0">
                <a:solidFill>
                  <a:schemeClr val="tx1"/>
                </a:solidFill>
              </a:rPr>
              <a:t>: a basic human emotion, whereby the individual is apprehensive about uncertain outcomes.</a:t>
            </a:r>
            <a:r>
              <a:rPr lang="en-US" sz="2800" baseline="30000" dirty="0">
                <a:solidFill>
                  <a:schemeClr val="tx1"/>
                </a:solidFill>
              </a:rPr>
              <a:t>7</a:t>
            </a:r>
          </a:p>
          <a:p>
            <a:r>
              <a:rPr lang="en-US" sz="2800" b="1" dirty="0">
                <a:solidFill>
                  <a:schemeClr val="tx1"/>
                </a:solidFill>
              </a:rPr>
              <a:t>State Anxiety</a:t>
            </a:r>
            <a:r>
              <a:rPr lang="en-US" sz="2800" dirty="0">
                <a:solidFill>
                  <a:schemeClr val="tx1"/>
                </a:solidFill>
              </a:rPr>
              <a:t>: anxiety due to a specific situation &amp; has a trigger.</a:t>
            </a:r>
            <a:r>
              <a:rPr lang="en-US" sz="2800" baseline="30000" dirty="0">
                <a:solidFill>
                  <a:schemeClr val="tx1"/>
                </a:solidFill>
              </a:rPr>
              <a:t>7</a:t>
            </a:r>
          </a:p>
          <a:p>
            <a:r>
              <a:rPr lang="en-US" sz="2800" b="1" dirty="0">
                <a:solidFill>
                  <a:schemeClr val="tx1"/>
                </a:solidFill>
              </a:rPr>
              <a:t>Trait Anxiety</a:t>
            </a:r>
            <a:r>
              <a:rPr lang="en-US" sz="2800" dirty="0">
                <a:solidFill>
                  <a:schemeClr val="tx1"/>
                </a:solidFill>
              </a:rPr>
              <a:t>: chronic, pervasive anxiety, not triggered by specific events.</a:t>
            </a:r>
            <a:r>
              <a:rPr lang="en-US" sz="2800" baseline="30000" dirty="0">
                <a:solidFill>
                  <a:schemeClr val="tx1"/>
                </a:solidFill>
              </a:rPr>
              <a:t>7</a:t>
            </a:r>
          </a:p>
          <a:p>
            <a:r>
              <a:rPr lang="en-US" sz="2800" b="1" dirty="0">
                <a:solidFill>
                  <a:schemeClr val="tx1"/>
                </a:solidFill>
              </a:rPr>
              <a:t>Resilience: </a:t>
            </a:r>
            <a:r>
              <a:rPr lang="en-US" dirty="0">
                <a:solidFill>
                  <a:schemeClr val="tx1"/>
                </a:solidFill>
              </a:rPr>
              <a:t> </a:t>
            </a:r>
            <a:r>
              <a:rPr lang="en-US" sz="2800" dirty="0">
                <a:solidFill>
                  <a:schemeClr val="tx1"/>
                </a:solidFill>
              </a:rPr>
              <a:t>the process by which people adapt to changes or crises which is not a character trait, but can be learned.</a:t>
            </a:r>
            <a:r>
              <a:rPr lang="en-US" sz="2800" baseline="30000" dirty="0">
                <a:solidFill>
                  <a:schemeClr val="tx1"/>
                </a:solidFill>
              </a:rPr>
              <a:t>8</a:t>
            </a:r>
            <a:r>
              <a:rPr lang="en-US" sz="2800" dirty="0">
                <a:solidFill>
                  <a:schemeClr val="tx1"/>
                </a:solidFill>
              </a:rPr>
              <a:t>; “the ability to bounce back or cope successfully despite substantial adversity”</a:t>
            </a:r>
            <a:r>
              <a:rPr lang="en-US" sz="2800" baseline="30000" dirty="0">
                <a:solidFill>
                  <a:schemeClr val="tx1"/>
                </a:solidFill>
              </a:rPr>
              <a:t>9</a:t>
            </a:r>
            <a:endParaRPr lang="en-US" sz="2800" b="1" baseline="30000" dirty="0">
              <a:solidFill>
                <a:schemeClr val="tx1"/>
              </a:solidFill>
            </a:endParaRPr>
          </a:p>
        </p:txBody>
      </p:sp>
    </p:spTree>
    <p:extLst>
      <p:ext uri="{BB962C8B-B14F-4D97-AF65-F5344CB8AC3E}">
        <p14:creationId xmlns:p14="http://schemas.microsoft.com/office/powerpoint/2010/main" val="297963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6070" y="342720"/>
            <a:ext cx="3335211" cy="1280890"/>
          </a:xfrm>
        </p:spPr>
        <p:txBody>
          <a:bodyPr>
            <a:normAutofit/>
          </a:bodyPr>
          <a:lstStyle/>
          <a:p>
            <a:r>
              <a:rPr lang="en-US" sz="3600" b="1" dirty="0"/>
              <a:t>Say Think Feel Do ACTIVITY</a:t>
            </a:r>
          </a:p>
        </p:txBody>
      </p:sp>
      <p:sp>
        <p:nvSpPr>
          <p:cNvPr id="3" name="Text Placeholder 2"/>
          <p:cNvSpPr>
            <a:spLocks noGrp="1"/>
          </p:cNvSpPr>
          <p:nvPr>
            <p:ph idx="1"/>
          </p:nvPr>
        </p:nvSpPr>
        <p:spPr>
          <a:xfrm>
            <a:off x="2585962" y="2141632"/>
            <a:ext cx="8913078" cy="3777622"/>
          </a:xfrm>
        </p:spPr>
        <p:txBody>
          <a:bodyPr>
            <a:normAutofit/>
          </a:bodyPr>
          <a:lstStyle/>
          <a:p>
            <a:endParaRPr lang="en-US" sz="3200" b="1" dirty="0"/>
          </a:p>
          <a:p>
            <a:endParaRPr lang="en-US" sz="3200" b="1" dirty="0"/>
          </a:p>
        </p:txBody>
      </p:sp>
      <p:pic>
        <p:nvPicPr>
          <p:cNvPr id="5" name="Picture 4">
            <a:extLst>
              <a:ext uri="{FF2B5EF4-FFF2-40B4-BE49-F238E27FC236}">
                <a16:creationId xmlns:a16="http://schemas.microsoft.com/office/drawing/2014/main" id="{4F883DDC-3AB5-4EF4-8792-3DF8F4351907}"/>
              </a:ext>
            </a:extLst>
          </p:cNvPr>
          <p:cNvPicPr>
            <a:picLocks noChangeAspect="1"/>
          </p:cNvPicPr>
          <p:nvPr/>
        </p:nvPicPr>
        <p:blipFill>
          <a:blip r:embed="rId3"/>
          <a:stretch>
            <a:fillRect/>
          </a:stretch>
        </p:blipFill>
        <p:spPr>
          <a:xfrm>
            <a:off x="3140829" y="1581211"/>
            <a:ext cx="5907166" cy="4624104"/>
          </a:xfrm>
          <a:prstGeom prst="rect">
            <a:avLst/>
          </a:prstGeom>
        </p:spPr>
      </p:pic>
      <p:grpSp>
        <p:nvGrpSpPr>
          <p:cNvPr id="6" name="Group 5">
            <a:extLst>
              <a:ext uri="{FF2B5EF4-FFF2-40B4-BE49-F238E27FC236}">
                <a16:creationId xmlns:a16="http://schemas.microsoft.com/office/drawing/2014/main" id="{3CC884C7-4348-4A50-BBB9-E12088178004}"/>
              </a:ext>
            </a:extLst>
          </p:cNvPr>
          <p:cNvGrpSpPr/>
          <p:nvPr/>
        </p:nvGrpSpPr>
        <p:grpSpPr>
          <a:xfrm>
            <a:off x="5089170" y="738032"/>
            <a:ext cx="1953331" cy="2449232"/>
            <a:chOff x="3427966" y="-592847"/>
            <a:chExt cx="1641876" cy="2253615"/>
          </a:xfrm>
        </p:grpSpPr>
        <p:sp>
          <p:nvSpPr>
            <p:cNvPr id="7" name="Rectangle: Rounded Corners 6">
              <a:extLst>
                <a:ext uri="{FF2B5EF4-FFF2-40B4-BE49-F238E27FC236}">
                  <a16:creationId xmlns:a16="http://schemas.microsoft.com/office/drawing/2014/main" id="{F95340CE-CC2E-49EE-A213-044FB39DBDDF}"/>
                </a:ext>
              </a:extLst>
            </p:cNvPr>
            <p:cNvSpPr/>
            <p:nvPr/>
          </p:nvSpPr>
          <p:spPr>
            <a:xfrm>
              <a:off x="3427966" y="-592847"/>
              <a:ext cx="1641876" cy="2253615"/>
            </a:xfrm>
            <a:prstGeom prst="roundRect">
              <a:avLst/>
            </a:prstGeom>
            <a:gradFill rotWithShape="1">
              <a:gsLst>
                <a:gs pos="0">
                  <a:srgbClr val="FFC000">
                    <a:hueOff val="2598923"/>
                    <a:satOff val="-11992"/>
                    <a:lumOff val="441"/>
                    <a:alphaOff val="0"/>
                    <a:satMod val="103000"/>
                    <a:lumMod val="102000"/>
                    <a:tint val="94000"/>
                  </a:srgbClr>
                </a:gs>
                <a:gs pos="50000">
                  <a:srgbClr val="FFC000">
                    <a:hueOff val="2598923"/>
                    <a:satOff val="-11992"/>
                    <a:lumOff val="441"/>
                    <a:alphaOff val="0"/>
                    <a:satMod val="110000"/>
                    <a:lumMod val="100000"/>
                    <a:shade val="100000"/>
                  </a:srgbClr>
                </a:gs>
                <a:gs pos="100000">
                  <a:srgbClr val="FFC000">
                    <a:hueOff val="2598923"/>
                    <a:satOff val="-11992"/>
                    <a:lumOff val="441"/>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p>
        <p:sp>
          <p:nvSpPr>
            <p:cNvPr id="8" name="Rectangle: Rounded Corners 4">
              <a:extLst>
                <a:ext uri="{FF2B5EF4-FFF2-40B4-BE49-F238E27FC236}">
                  <a16:creationId xmlns:a16="http://schemas.microsoft.com/office/drawing/2014/main" id="{7CB26DFD-3427-46C8-A3DF-8581FB0D9B9C}"/>
                </a:ext>
              </a:extLst>
            </p:cNvPr>
            <p:cNvSpPr txBox="1"/>
            <p:nvPr/>
          </p:nvSpPr>
          <p:spPr>
            <a:xfrm>
              <a:off x="3508115" y="-512696"/>
              <a:ext cx="1481577" cy="2093315"/>
            </a:xfrm>
            <a:prstGeom prst="rect">
              <a:avLst/>
            </a:prstGeom>
            <a:noFill/>
            <a:ln>
              <a:noFill/>
            </a:ln>
            <a:effectLst/>
          </p:spPr>
          <p:txBody>
            <a:bodyPr spcFirstLastPara="0" vert="horz" wrap="square" lIns="35560" tIns="35560" rIns="35560" bIns="3556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SAY</a:t>
              </a:r>
            </a:p>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ysClr val="window" lastClr="FFFFFF"/>
                  </a:solidFill>
                  <a:effectLst/>
                  <a:uLnTx/>
                  <a:uFillTx/>
                  <a:latin typeface="Calibri" panose="020F0502020204030204"/>
                  <a:ea typeface="+mn-ea"/>
                  <a:cs typeface="+mn-cs"/>
                </a:rPr>
                <a:t>"</a:t>
              </a:r>
              <a:r>
                <a:rPr kumimoji="0" lang="en-US" sz="2000" b="1" i="0" u="none" strike="noStrike" kern="1200" cap="none" spc="0" normalizeH="0" baseline="0" noProof="0" dirty="0" err="1">
                  <a:ln>
                    <a:noFill/>
                  </a:ln>
                  <a:solidFill>
                    <a:sysClr val="window" lastClr="FFFFFF"/>
                  </a:solidFill>
                  <a:effectLst/>
                  <a:uLnTx/>
                  <a:uFillTx/>
                  <a:latin typeface="Calibri" panose="020F0502020204030204"/>
                  <a:ea typeface="+mn-ea"/>
                  <a:cs typeface="+mn-cs"/>
                </a:rPr>
                <a:t>Ummm</a:t>
              </a:r>
              <a:r>
                <a:rPr kumimoji="0" lang="en-US" sz="2000" b="1" i="0" u="none" strike="noStrike" kern="1200" cap="none" spc="0" normalizeH="0" baseline="0" noProof="0" dirty="0">
                  <a:ln>
                    <a:noFill/>
                  </a:ln>
                  <a:solidFill>
                    <a:sysClr val="window" lastClr="FFFFFF"/>
                  </a:solidFill>
                  <a:effectLst/>
                  <a:uLnTx/>
                  <a:uFillTx/>
                  <a:latin typeface="Calibri" panose="020F0502020204030204"/>
                  <a:ea typeface="+mn-ea"/>
                  <a:cs typeface="+mn-cs"/>
                </a:rPr>
                <a:t>"</a:t>
              </a:r>
            </a:p>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ysClr val="window" lastClr="FFFFFF"/>
                  </a:solidFill>
                  <a:effectLst/>
                  <a:uLnTx/>
                  <a:uFillTx/>
                  <a:latin typeface="Calibri" panose="020F0502020204030204"/>
                  <a:ea typeface="+mn-ea"/>
                  <a:cs typeface="+mn-cs"/>
                </a:rPr>
                <a:t>"I don't know it"</a:t>
              </a:r>
            </a:p>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ysClr val="window" lastClr="FFFFFF"/>
                  </a:solidFill>
                  <a:effectLst/>
                  <a:uLnTx/>
                  <a:uFillTx/>
                  <a:latin typeface="Calibri" panose="020F0502020204030204"/>
                  <a:ea typeface="+mn-ea"/>
                  <a:cs typeface="+mn-cs"/>
                </a:rPr>
                <a:t>"Not sure"</a:t>
              </a:r>
            </a:p>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ysClr val="window" lastClr="FFFFFF"/>
                  </a:solidFill>
                  <a:effectLst/>
                  <a:uLnTx/>
                  <a:uFillTx/>
                  <a:latin typeface="Calibri" panose="020F0502020204030204"/>
                  <a:ea typeface="+mn-ea"/>
                  <a:cs typeface="+mn-cs"/>
                </a:rPr>
                <a:t>"What do you think?"</a:t>
              </a:r>
            </a:p>
          </p:txBody>
        </p:sp>
      </p:grpSp>
      <p:grpSp>
        <p:nvGrpSpPr>
          <p:cNvPr id="9" name="Group 8">
            <a:extLst>
              <a:ext uri="{FF2B5EF4-FFF2-40B4-BE49-F238E27FC236}">
                <a16:creationId xmlns:a16="http://schemas.microsoft.com/office/drawing/2014/main" id="{2A228F3E-99F9-4B40-9D7D-1C1AEC4373FF}"/>
              </a:ext>
            </a:extLst>
          </p:cNvPr>
          <p:cNvGrpSpPr/>
          <p:nvPr/>
        </p:nvGrpSpPr>
        <p:grpSpPr>
          <a:xfrm>
            <a:off x="6906733" y="2495887"/>
            <a:ext cx="2080207" cy="2502346"/>
            <a:chOff x="5489341" y="1614011"/>
            <a:chExt cx="1692089" cy="2116064"/>
          </a:xfrm>
        </p:grpSpPr>
        <p:sp>
          <p:nvSpPr>
            <p:cNvPr id="10" name="Rectangle: Rounded Corners 9">
              <a:extLst>
                <a:ext uri="{FF2B5EF4-FFF2-40B4-BE49-F238E27FC236}">
                  <a16:creationId xmlns:a16="http://schemas.microsoft.com/office/drawing/2014/main" id="{795478AA-67F5-4F09-A1C6-4A90A4E27160}"/>
                </a:ext>
              </a:extLst>
            </p:cNvPr>
            <p:cNvSpPr/>
            <p:nvPr/>
          </p:nvSpPr>
          <p:spPr>
            <a:xfrm>
              <a:off x="5592545" y="1614011"/>
              <a:ext cx="1588885" cy="2116064"/>
            </a:xfrm>
            <a:prstGeom prst="roundRect">
              <a:avLst/>
            </a:prstGeom>
            <a:gradFill rotWithShape="1">
              <a:gsLst>
                <a:gs pos="0">
                  <a:srgbClr val="FFC000">
                    <a:hueOff val="5197846"/>
                    <a:satOff val="-23984"/>
                    <a:lumOff val="883"/>
                    <a:alphaOff val="0"/>
                    <a:satMod val="103000"/>
                    <a:lumMod val="102000"/>
                    <a:tint val="94000"/>
                  </a:srgbClr>
                </a:gs>
                <a:gs pos="50000">
                  <a:srgbClr val="FFC000">
                    <a:hueOff val="5197846"/>
                    <a:satOff val="-23984"/>
                    <a:lumOff val="883"/>
                    <a:alphaOff val="0"/>
                    <a:satMod val="110000"/>
                    <a:lumMod val="100000"/>
                    <a:shade val="100000"/>
                  </a:srgbClr>
                </a:gs>
                <a:gs pos="100000">
                  <a:srgbClr val="FFC000">
                    <a:hueOff val="5197846"/>
                    <a:satOff val="-23984"/>
                    <a:lumOff val="883"/>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p>
        <p:sp>
          <p:nvSpPr>
            <p:cNvPr id="11" name="Rectangle: Rounded Corners 4">
              <a:extLst>
                <a:ext uri="{FF2B5EF4-FFF2-40B4-BE49-F238E27FC236}">
                  <a16:creationId xmlns:a16="http://schemas.microsoft.com/office/drawing/2014/main" id="{D9AB3FE1-7453-4298-BC73-6CEA80DB174D}"/>
                </a:ext>
              </a:extLst>
            </p:cNvPr>
            <p:cNvSpPr txBox="1"/>
            <p:nvPr/>
          </p:nvSpPr>
          <p:spPr>
            <a:xfrm>
              <a:off x="5489341" y="1691574"/>
              <a:ext cx="1614527" cy="1960938"/>
            </a:xfrm>
            <a:prstGeom prst="rect">
              <a:avLst/>
            </a:prstGeom>
            <a:noFill/>
            <a:ln>
              <a:noFill/>
            </a:ln>
            <a:effectLst/>
          </p:spPr>
          <p:txBody>
            <a:bodyPr spcFirstLastPara="0" vert="horz" wrap="square" lIns="35560" tIns="35560" rIns="35560" bIns="3556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FEEL</a:t>
              </a:r>
            </a:p>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ysClr val="window" lastClr="FFFFFF"/>
                  </a:solidFill>
                  <a:effectLst/>
                  <a:uLnTx/>
                  <a:uFillTx/>
                  <a:latin typeface="Calibri" panose="020F0502020204030204"/>
                  <a:ea typeface="+mn-ea"/>
                  <a:cs typeface="+mn-cs"/>
                </a:rPr>
                <a:t>Panic</a:t>
              </a:r>
            </a:p>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ysClr val="window" lastClr="FFFFFF"/>
                  </a:solidFill>
                  <a:effectLst/>
                  <a:uLnTx/>
                  <a:uFillTx/>
                  <a:latin typeface="Calibri" panose="020F0502020204030204"/>
                  <a:ea typeface="+mn-ea"/>
                  <a:cs typeface="+mn-cs"/>
                </a:rPr>
                <a:t>Fear</a:t>
              </a:r>
            </a:p>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ysClr val="window" lastClr="FFFFFF"/>
                  </a:solidFill>
                  <a:effectLst/>
                  <a:uLnTx/>
                  <a:uFillTx/>
                  <a:latin typeface="Calibri" panose="020F0502020204030204"/>
                  <a:ea typeface="+mn-ea"/>
                  <a:cs typeface="+mn-cs"/>
                </a:rPr>
                <a:t>Uneasiness</a:t>
              </a:r>
            </a:p>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ysClr val="window" lastClr="FFFFFF"/>
                  </a:solidFill>
                  <a:effectLst/>
                  <a:uLnTx/>
                  <a:uFillTx/>
                  <a:latin typeface="Calibri" panose="020F0502020204030204"/>
                  <a:ea typeface="+mn-ea"/>
                  <a:cs typeface="+mn-cs"/>
                </a:rPr>
                <a:t>Dread</a:t>
              </a:r>
            </a:p>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ysClr val="window" lastClr="FFFFFF"/>
                  </a:solidFill>
                  <a:effectLst/>
                  <a:uLnTx/>
                  <a:uFillTx/>
                  <a:latin typeface="Calibri" panose="020F0502020204030204"/>
                  <a:ea typeface="+mn-ea"/>
                  <a:cs typeface="+mn-cs"/>
                </a:rPr>
                <a:t>Nausea</a:t>
              </a:r>
            </a:p>
            <a:p>
              <a:pPr marL="0" marR="0" lvl="0" indent="0" algn="ctr" defTabSz="622300" eaLnBrk="1" fontAlgn="auto" latinLnBrk="0" hangingPunct="1">
                <a:lnSpc>
                  <a:spcPct val="90000"/>
                </a:lnSpc>
                <a:spcBef>
                  <a:spcPct val="0"/>
                </a:spcBef>
                <a:spcAft>
                  <a:spcPct val="35000"/>
                </a:spcAft>
                <a:buClrTx/>
                <a:buSzTx/>
                <a:buFontTx/>
                <a:buNone/>
                <a:tabLst/>
                <a:defRPr/>
              </a:pPr>
              <a:endParaRPr kumimoji="0" lang="en-US" sz="13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grpSp>
      <p:grpSp>
        <p:nvGrpSpPr>
          <p:cNvPr id="12" name="Group 11">
            <a:extLst>
              <a:ext uri="{FF2B5EF4-FFF2-40B4-BE49-F238E27FC236}">
                <a16:creationId xmlns:a16="http://schemas.microsoft.com/office/drawing/2014/main" id="{A5F6AA22-11FA-4B48-8DB9-120D83E9BE75}"/>
              </a:ext>
            </a:extLst>
          </p:cNvPr>
          <p:cNvGrpSpPr/>
          <p:nvPr/>
        </p:nvGrpSpPr>
        <p:grpSpPr>
          <a:xfrm>
            <a:off x="5080278" y="4422818"/>
            <a:ext cx="1953331" cy="2502346"/>
            <a:chOff x="3381738" y="3674356"/>
            <a:chExt cx="1639821" cy="2271540"/>
          </a:xfrm>
        </p:grpSpPr>
        <p:sp>
          <p:nvSpPr>
            <p:cNvPr id="13" name="Rectangle: Rounded Corners 12">
              <a:extLst>
                <a:ext uri="{FF2B5EF4-FFF2-40B4-BE49-F238E27FC236}">
                  <a16:creationId xmlns:a16="http://schemas.microsoft.com/office/drawing/2014/main" id="{8F7659A2-625B-4306-BB94-FE39D9BF794B}"/>
                </a:ext>
              </a:extLst>
            </p:cNvPr>
            <p:cNvSpPr/>
            <p:nvPr/>
          </p:nvSpPr>
          <p:spPr>
            <a:xfrm>
              <a:off x="3381738" y="3674356"/>
              <a:ext cx="1639821" cy="2271540"/>
            </a:xfrm>
            <a:prstGeom prst="roundRect">
              <a:avLst/>
            </a:prstGeom>
            <a:gradFill rotWithShape="1">
              <a:gsLst>
                <a:gs pos="0">
                  <a:srgbClr val="FFC000">
                    <a:hueOff val="7796769"/>
                    <a:satOff val="-35976"/>
                    <a:lumOff val="1324"/>
                    <a:alphaOff val="0"/>
                    <a:satMod val="103000"/>
                    <a:lumMod val="102000"/>
                    <a:tint val="94000"/>
                  </a:srgbClr>
                </a:gs>
                <a:gs pos="50000">
                  <a:srgbClr val="FFC000">
                    <a:hueOff val="7796769"/>
                    <a:satOff val="-35976"/>
                    <a:lumOff val="1324"/>
                    <a:alphaOff val="0"/>
                    <a:satMod val="110000"/>
                    <a:lumMod val="100000"/>
                    <a:shade val="100000"/>
                  </a:srgbClr>
                </a:gs>
                <a:gs pos="100000">
                  <a:srgbClr val="FFC000">
                    <a:hueOff val="7796769"/>
                    <a:satOff val="-35976"/>
                    <a:lumOff val="1324"/>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p>
        <p:sp>
          <p:nvSpPr>
            <p:cNvPr id="14" name="Rectangle: Rounded Corners 4">
              <a:extLst>
                <a:ext uri="{FF2B5EF4-FFF2-40B4-BE49-F238E27FC236}">
                  <a16:creationId xmlns:a16="http://schemas.microsoft.com/office/drawing/2014/main" id="{70A285CF-3C1F-4A11-92AC-7AA7CF102970}"/>
                </a:ext>
              </a:extLst>
            </p:cNvPr>
            <p:cNvSpPr txBox="1"/>
            <p:nvPr/>
          </p:nvSpPr>
          <p:spPr>
            <a:xfrm>
              <a:off x="3509042" y="3754405"/>
              <a:ext cx="1479723" cy="2111442"/>
            </a:xfrm>
            <a:prstGeom prst="rect">
              <a:avLst/>
            </a:prstGeom>
            <a:noFill/>
            <a:ln>
              <a:noFill/>
            </a:ln>
            <a:effectLst/>
          </p:spPr>
          <p:txBody>
            <a:bodyPr spcFirstLastPara="0" vert="horz" wrap="square" lIns="35560" tIns="35560" rIns="35560" bIns="3556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DO</a:t>
              </a:r>
            </a:p>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ysClr val="window" lastClr="FFFFFF"/>
                  </a:solidFill>
                  <a:effectLst/>
                  <a:uLnTx/>
                  <a:uFillTx/>
                  <a:latin typeface="Calibri" panose="020F0502020204030204"/>
                  <a:ea typeface="+mn-ea"/>
                  <a:cs typeface="+mn-cs"/>
                </a:rPr>
                <a:t>Sweaty hands</a:t>
              </a:r>
            </a:p>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ysClr val="window" lastClr="FFFFFF"/>
                  </a:solidFill>
                  <a:effectLst/>
                  <a:uLnTx/>
                  <a:uFillTx/>
                  <a:latin typeface="Calibri" panose="020F0502020204030204"/>
                  <a:ea typeface="+mn-ea"/>
                  <a:cs typeface="+mn-cs"/>
                </a:rPr>
                <a:t>S.O.B.</a:t>
              </a:r>
            </a:p>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ysClr val="window" lastClr="FFFFFF"/>
                  </a:solidFill>
                  <a:effectLst/>
                  <a:uLnTx/>
                  <a:uFillTx/>
                  <a:latin typeface="Calibri" panose="020F0502020204030204"/>
                  <a:ea typeface="+mn-ea"/>
                  <a:cs typeface="+mn-cs"/>
                </a:rPr>
                <a:t>Dry mouth</a:t>
              </a:r>
            </a:p>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ysClr val="window" lastClr="FFFFFF"/>
                  </a:solidFill>
                  <a:effectLst/>
                  <a:uLnTx/>
                  <a:uFillTx/>
                  <a:latin typeface="Calibri" panose="020F0502020204030204"/>
                  <a:ea typeface="+mn-ea"/>
                  <a:cs typeface="+mn-cs"/>
                </a:rPr>
                <a:t>Big eyes </a:t>
              </a:r>
            </a:p>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ysClr val="window" lastClr="FFFFFF"/>
                  </a:solidFill>
                  <a:effectLst/>
                  <a:uLnTx/>
                  <a:uFillTx/>
                  <a:latin typeface="Calibri" panose="020F0502020204030204"/>
                  <a:ea typeface="+mn-ea"/>
                  <a:cs typeface="+mn-cs"/>
                </a:rPr>
                <a:t>Muscle tension</a:t>
              </a:r>
            </a:p>
            <a:p>
              <a:pPr marL="0" marR="0" lvl="0" indent="0" algn="ctr" defTabSz="622300" eaLnBrk="1" fontAlgn="auto" latinLnBrk="0" hangingPunct="1">
                <a:lnSpc>
                  <a:spcPct val="90000"/>
                </a:lnSpc>
                <a:spcBef>
                  <a:spcPct val="0"/>
                </a:spcBef>
                <a:spcAft>
                  <a:spcPct val="35000"/>
                </a:spcAft>
                <a:buClrTx/>
                <a:buSzTx/>
                <a:buFontTx/>
                <a:buNone/>
                <a:tabLst/>
                <a:defRPr/>
              </a:pPr>
              <a:endParaRPr kumimoji="0" lang="en-US" sz="1200" b="0" i="0" u="none" strike="noStrike" kern="1200" cap="none" spc="0" normalizeH="0" baseline="0" noProof="0" dirty="0">
                <a:ln>
                  <a:noFill/>
                </a:ln>
                <a:solidFill>
                  <a:sysClr val="window" lastClr="FFFFFF"/>
                </a:solidFill>
                <a:effectLst/>
                <a:uLnTx/>
                <a:uFillTx/>
                <a:latin typeface="Calibri" panose="020F0502020204030204"/>
                <a:ea typeface="+mn-ea"/>
                <a:cs typeface="+mn-cs"/>
              </a:endParaRPr>
            </a:p>
          </p:txBody>
        </p:sp>
      </p:grpSp>
      <p:grpSp>
        <p:nvGrpSpPr>
          <p:cNvPr id="15" name="Group 14">
            <a:extLst>
              <a:ext uri="{FF2B5EF4-FFF2-40B4-BE49-F238E27FC236}">
                <a16:creationId xmlns:a16="http://schemas.microsoft.com/office/drawing/2014/main" id="{3B22CE0C-CE4E-4BF2-A237-C6BCBA7BE268}"/>
              </a:ext>
            </a:extLst>
          </p:cNvPr>
          <p:cNvGrpSpPr/>
          <p:nvPr/>
        </p:nvGrpSpPr>
        <p:grpSpPr>
          <a:xfrm>
            <a:off x="3143776" y="2642090"/>
            <a:ext cx="1953331" cy="2502346"/>
            <a:chOff x="1324394" y="1657006"/>
            <a:chExt cx="1572853" cy="2030073"/>
          </a:xfrm>
        </p:grpSpPr>
        <p:sp>
          <p:nvSpPr>
            <p:cNvPr id="16" name="Rectangle: Rounded Corners 15">
              <a:extLst>
                <a:ext uri="{FF2B5EF4-FFF2-40B4-BE49-F238E27FC236}">
                  <a16:creationId xmlns:a16="http://schemas.microsoft.com/office/drawing/2014/main" id="{416342BD-CB42-43F9-B665-8F341FE52BBA}"/>
                </a:ext>
              </a:extLst>
            </p:cNvPr>
            <p:cNvSpPr/>
            <p:nvPr/>
          </p:nvSpPr>
          <p:spPr>
            <a:xfrm>
              <a:off x="1324394" y="1657006"/>
              <a:ext cx="1572853" cy="2030073"/>
            </a:xfrm>
            <a:prstGeom prst="roundRect">
              <a:avLst/>
            </a:prstGeom>
            <a:gradFill rotWithShape="1">
              <a:gsLst>
                <a:gs pos="0">
                  <a:srgbClr val="FFC000">
                    <a:hueOff val="10395692"/>
                    <a:satOff val="-47968"/>
                    <a:lumOff val="1765"/>
                    <a:alphaOff val="0"/>
                    <a:satMod val="103000"/>
                    <a:lumMod val="102000"/>
                    <a:tint val="94000"/>
                  </a:srgbClr>
                </a:gs>
                <a:gs pos="50000">
                  <a:srgbClr val="FFC000">
                    <a:hueOff val="10395692"/>
                    <a:satOff val="-47968"/>
                    <a:lumOff val="1765"/>
                    <a:alphaOff val="0"/>
                    <a:satMod val="110000"/>
                    <a:lumMod val="100000"/>
                    <a:shade val="100000"/>
                  </a:srgbClr>
                </a:gs>
                <a:gs pos="100000">
                  <a:srgbClr val="FFC000">
                    <a:hueOff val="10395692"/>
                    <a:satOff val="-47968"/>
                    <a:lumOff val="1765"/>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p:spPr>
        </p:sp>
        <p:sp>
          <p:nvSpPr>
            <p:cNvPr id="17" name="Rectangle: Rounded Corners 4">
              <a:extLst>
                <a:ext uri="{FF2B5EF4-FFF2-40B4-BE49-F238E27FC236}">
                  <a16:creationId xmlns:a16="http://schemas.microsoft.com/office/drawing/2014/main" id="{8E43F9F1-7C15-4238-9A00-F64D85DDDAF7}"/>
                </a:ext>
              </a:extLst>
            </p:cNvPr>
            <p:cNvSpPr txBox="1"/>
            <p:nvPr/>
          </p:nvSpPr>
          <p:spPr>
            <a:xfrm>
              <a:off x="1401174" y="1733786"/>
              <a:ext cx="1419293" cy="1876513"/>
            </a:xfrm>
            <a:prstGeom prst="rect">
              <a:avLst/>
            </a:prstGeom>
            <a:noFill/>
            <a:ln>
              <a:noFill/>
            </a:ln>
            <a:effectLst/>
          </p:spPr>
          <p:txBody>
            <a:bodyPr spcFirstLastPara="0" vert="horz" wrap="square" lIns="35560" tIns="35560" rIns="35560" bIns="35560" numCol="1" spcCol="1270" anchor="ctr"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THINK</a:t>
              </a:r>
            </a:p>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ysClr val="window" lastClr="FFFFFF"/>
                  </a:solidFill>
                  <a:effectLst/>
                  <a:uLnTx/>
                  <a:uFillTx/>
                  <a:latin typeface="Calibri" panose="020F0502020204030204"/>
                  <a:ea typeface="+mn-ea"/>
                  <a:cs typeface="+mn-cs"/>
                </a:rPr>
                <a:t>I'm not good enough</a:t>
              </a:r>
            </a:p>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ysClr val="window" lastClr="FFFFFF"/>
                  </a:solidFill>
                  <a:effectLst/>
                  <a:uLnTx/>
                  <a:uFillTx/>
                  <a:latin typeface="Calibri" panose="020F0502020204030204"/>
                  <a:ea typeface="+mn-ea"/>
                  <a:cs typeface="+mn-cs"/>
                </a:rPr>
                <a:t>I'm stupid</a:t>
              </a:r>
            </a:p>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ysClr val="window" lastClr="FFFFFF"/>
                  </a:solidFill>
                  <a:effectLst/>
                  <a:uLnTx/>
                  <a:uFillTx/>
                  <a:latin typeface="Calibri" panose="020F0502020204030204"/>
                  <a:ea typeface="+mn-ea"/>
                  <a:cs typeface="+mn-cs"/>
                </a:rPr>
                <a:t>I will FAIL</a:t>
              </a:r>
            </a:p>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2000" b="1" i="0" u="none" strike="noStrike" kern="1200" cap="none" spc="0" normalizeH="0" baseline="0" noProof="0" dirty="0">
                  <a:ln>
                    <a:noFill/>
                  </a:ln>
                  <a:solidFill>
                    <a:sysClr val="window" lastClr="FFFFFF"/>
                  </a:solidFill>
                  <a:effectLst/>
                  <a:uLnTx/>
                  <a:uFillTx/>
                  <a:latin typeface="Calibri" panose="020F0502020204030204"/>
                  <a:ea typeface="+mn-ea"/>
                  <a:cs typeface="+mn-cs"/>
                </a:rPr>
                <a:t>Mind goes blank</a:t>
              </a:r>
            </a:p>
          </p:txBody>
        </p:sp>
      </p:grpSp>
    </p:spTree>
    <p:extLst>
      <p:ext uri="{BB962C8B-B14F-4D97-AF65-F5344CB8AC3E}">
        <p14:creationId xmlns:p14="http://schemas.microsoft.com/office/powerpoint/2010/main" val="1191219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3C64D-A24A-45B8-B9A7-B848D006DF8E}"/>
              </a:ext>
            </a:extLst>
          </p:cNvPr>
          <p:cNvSpPr>
            <a:spLocks noGrp="1"/>
          </p:cNvSpPr>
          <p:nvPr>
            <p:ph type="title"/>
          </p:nvPr>
        </p:nvSpPr>
        <p:spPr/>
        <p:txBody>
          <a:bodyPr>
            <a:normAutofit/>
          </a:bodyPr>
          <a:lstStyle/>
          <a:p>
            <a:r>
              <a:rPr lang="en-US" sz="3600" b="1" dirty="0"/>
              <a:t>Student Perspective – Stress Triggers</a:t>
            </a:r>
          </a:p>
        </p:txBody>
      </p:sp>
      <p:sp>
        <p:nvSpPr>
          <p:cNvPr id="4" name="Text Placeholder 3">
            <a:extLst>
              <a:ext uri="{FF2B5EF4-FFF2-40B4-BE49-F238E27FC236}">
                <a16:creationId xmlns:a16="http://schemas.microsoft.com/office/drawing/2014/main" id="{D90BB66B-CCD9-41F4-9776-E6A1BC212AFE}"/>
              </a:ext>
            </a:extLst>
          </p:cNvPr>
          <p:cNvSpPr>
            <a:spLocks noGrp="1"/>
          </p:cNvSpPr>
          <p:nvPr>
            <p:ph type="body" idx="1"/>
          </p:nvPr>
        </p:nvSpPr>
        <p:spPr/>
        <p:txBody>
          <a:bodyPr>
            <a:normAutofit/>
          </a:bodyPr>
          <a:lstStyle/>
          <a:p>
            <a:endParaRPr lang="en-US" sz="2800" dirty="0"/>
          </a:p>
        </p:txBody>
      </p:sp>
      <p:pic>
        <p:nvPicPr>
          <p:cNvPr id="5" name="Online Media 4" descr="StudentAudio.mp3">
            <a:hlinkClick r:id="" action="ppaction://media"/>
            <a:extLst>
              <a:ext uri="{FF2B5EF4-FFF2-40B4-BE49-F238E27FC236}">
                <a16:creationId xmlns:a16="http://schemas.microsoft.com/office/drawing/2014/main" id="{3431BC9B-23E6-7042-B27F-C15ECA5AE1C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046412" y="3497070"/>
            <a:ext cx="812800" cy="812800"/>
          </a:xfrm>
          <a:prstGeom prst="rect">
            <a:avLst/>
          </a:prstGeom>
        </p:spPr>
      </p:pic>
    </p:spTree>
    <p:extLst>
      <p:ext uri="{BB962C8B-B14F-4D97-AF65-F5344CB8AC3E}">
        <p14:creationId xmlns:p14="http://schemas.microsoft.com/office/powerpoint/2010/main" val="110835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80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extraClrSchemeLst/>
</a:theme>
</file>

<file path=ppt/theme/theme3.xml><?xml version="1.0" encoding="utf-8"?>
<a:theme xmlns:a="http://schemas.openxmlformats.org/drawingml/2006/main" name="Office Theme">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D7DC9D6-C974-4760-AF25-FD6F69EC14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Wisp</Template>
  <TotalTime>0</TotalTime>
  <Words>2196</Words>
  <Application>Microsoft Office PowerPoint</Application>
  <PresentationFormat>Custom</PresentationFormat>
  <Paragraphs>206</Paragraphs>
  <Slides>24</Slides>
  <Notes>22</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Century Gothic</vt:lpstr>
      <vt:lpstr>Corbel</vt:lpstr>
      <vt:lpstr>Wingdings 3</vt:lpstr>
      <vt:lpstr>Wisp</vt:lpstr>
      <vt:lpstr>EMOTIONAL RESILIENCE</vt:lpstr>
      <vt:lpstr>Objective</vt:lpstr>
      <vt:lpstr> Evidence on Growth of Mental Health Issues</vt:lpstr>
      <vt:lpstr>Evidence on Growth of Mental Health Issues</vt:lpstr>
      <vt:lpstr>Theories to Contribution of Rise in Student Stress</vt:lpstr>
      <vt:lpstr>Response to Student Stress on the Rise   </vt:lpstr>
      <vt:lpstr>Definitions</vt:lpstr>
      <vt:lpstr>Say Think Feel Do ACTIVITY</vt:lpstr>
      <vt:lpstr>Student Perspective – Stress Triggers</vt:lpstr>
      <vt:lpstr>Solution Activity</vt:lpstr>
      <vt:lpstr>Student Perspective – Potential Solutions</vt:lpstr>
      <vt:lpstr>Mental health professional perspective</vt:lpstr>
      <vt:lpstr>Take home message from the expert</vt:lpstr>
      <vt:lpstr>Emotional Resilience</vt:lpstr>
      <vt:lpstr>Emotional Resilience</vt:lpstr>
      <vt:lpstr>Emotional Resilience</vt:lpstr>
      <vt:lpstr>Strategies for Emotional Resilience</vt:lpstr>
      <vt:lpstr>Clinical Instructor Perspective      - Zachary Hughes, DPT</vt:lpstr>
      <vt:lpstr>Brainstorm </vt:lpstr>
      <vt:lpstr>Strategies for the Clinical Instructor</vt:lpstr>
      <vt:lpstr>Student &amp; Clinical Educator’s Responsibilities Chart</vt:lpstr>
      <vt:lpstr>Summary – We are a team ….</vt:lpstr>
      <vt:lpstr>Questions ?</vt:lpstr>
      <vt:lpstr>References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2015-07-09T05:34:26Z</dcterms:created>
  <dcterms:modified xsi:type="dcterms:W3CDTF">2020-07-09T14:09:42Z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TC028010849991</vt:lpwstr>
  </property>
</Properties>
</file>