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66" r:id="rId5"/>
    <p:sldId id="267" r:id="rId6"/>
    <p:sldId id="274" r:id="rId7"/>
    <p:sldId id="275" r:id="rId8"/>
    <p:sldId id="276" r:id="rId9"/>
    <p:sldId id="280" r:id="rId10"/>
    <p:sldId id="271" r:id="rId11"/>
    <p:sldId id="258" r:id="rId12"/>
    <p:sldId id="277" r:id="rId13"/>
    <p:sldId id="272" r:id="rId14"/>
    <p:sldId id="261" r:id="rId15"/>
    <p:sldId id="262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9BFB-1984-4316-B7E4-EEBA8EB2DFAF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B1BA-F5EE-44D4-827C-5B18E185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47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9BFB-1984-4316-B7E4-EEBA8EB2DFAF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B1BA-F5EE-44D4-827C-5B18E185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84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9BFB-1984-4316-B7E4-EEBA8EB2DFAF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B1BA-F5EE-44D4-827C-5B18E185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66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9BFB-1984-4316-B7E4-EEBA8EB2DFAF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B1BA-F5EE-44D4-827C-5B18E185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31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9BFB-1984-4316-B7E4-EEBA8EB2DFAF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B1BA-F5EE-44D4-827C-5B18E185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87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9BFB-1984-4316-B7E4-EEBA8EB2DFAF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B1BA-F5EE-44D4-827C-5B18E185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59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9BFB-1984-4316-B7E4-EEBA8EB2DFAF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B1BA-F5EE-44D4-827C-5B18E185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37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9BFB-1984-4316-B7E4-EEBA8EB2DFAF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B1BA-F5EE-44D4-827C-5B18E185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35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9BFB-1984-4316-B7E4-EEBA8EB2DFAF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B1BA-F5EE-44D4-827C-5B18E185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53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9BFB-1984-4316-B7E4-EEBA8EB2DFAF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B1BA-F5EE-44D4-827C-5B18E185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68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9BFB-1984-4316-B7E4-EEBA8EB2DFAF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BB1BA-F5EE-44D4-827C-5B18E185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20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59BFB-1984-4316-B7E4-EEBA8EB2DFAF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BB1BA-F5EE-44D4-827C-5B18E185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5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ean.gallivant@udayton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iscover.castlebranch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cdc.gov/coronavirus/2019-ncov/hcp/guidance-risk-assesment-hcp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capt.org/news/news-detail/2020/04/29/acapt's-response-to-the-covid-19-new-normal" TargetMode="External"/><Relationship Id="rId7" Type="http://schemas.openxmlformats.org/officeDocument/2006/relationships/hyperlink" Target="https://aptaeducation.org/members/covid-19-physical-therapy-education.cfm" TargetMode="External"/><Relationship Id="rId2" Type="http://schemas.openxmlformats.org/officeDocument/2006/relationships/hyperlink" Target="https://www.okptc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pta.org/patient-care/public-health-population-care/coronavirus" TargetMode="External"/><Relationship Id="rId5" Type="http://schemas.openxmlformats.org/officeDocument/2006/relationships/hyperlink" Target="http://www.capteonline.org/uploadedFiles/CAPTEorg/Homepage/CAPTEResponsetoCOVID19.pdf" TargetMode="External"/><Relationship Id="rId4" Type="http://schemas.openxmlformats.org/officeDocument/2006/relationships/hyperlink" Target="https://www.cdc.gov/coronavirus/2019-ncov/hcp/index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okptce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capt.org/covid19-respons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cdc.gov/coronavirus/2019-nCoV/hcp/index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capteonline.org/uploadedFiles/CAPTEorg/Homepage/CAPTEResponsetoCOVID19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apta.org/patient-care/public-health-population-care/coronaviru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ptaeducation.org/members/covid-19-physical-therapy-education.cf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09854" y="839730"/>
            <a:ext cx="5721927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OKPTCE COVID-19 Clinical Education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308" y="4783355"/>
            <a:ext cx="9421091" cy="586667"/>
          </a:xfrm>
        </p:spPr>
        <p:txBody>
          <a:bodyPr>
            <a:normAutofit fontScale="92500"/>
          </a:bodyPr>
          <a:lstStyle/>
          <a:p>
            <a:r>
              <a:rPr lang="en-US" dirty="0"/>
              <a:t>The evolving landscape of educating our future PTs during pandemic times.</a:t>
            </a:r>
          </a:p>
        </p:txBody>
      </p:sp>
      <p:sp>
        <p:nvSpPr>
          <p:cNvPr id="7" name="AutoShape 1" descr="https://static.wixstatic.com/media/ee4e8e_c2db1d612e2849d7abbb0501421ae022~mv2.jpg/v1/fill/w_353,h_266,al_c,q_80,usm_0.66_1.00_0.01/ee4e8e_c2db1d612e2849d7abbb0501421ae022~mv2.webp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06375" y="0"/>
            <a:ext cx="2667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AutoShape 3" descr="https://static.wixstatic.com/media/ee4e8e_c2db1d612e2849d7abbb0501421ae022~mv2.jpg/v1/fill/w_353,h_266,al_c,q_80,usm_0.66_1.00_0.01/ee4e8e_c2db1d612e2849d7abbb0501421ae022~mv2.webp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58775" y="152400"/>
            <a:ext cx="2667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332112" cy="47715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75338" y="5801711"/>
            <a:ext cx="7001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Sean </a:t>
            </a:r>
            <a:r>
              <a:rPr lang="en-US" dirty="0" err="1"/>
              <a:t>Gallivan</a:t>
            </a:r>
            <a:r>
              <a:rPr lang="en-US" dirty="0"/>
              <a:t> PT, DCE, University of Dayton: </a:t>
            </a:r>
            <a:r>
              <a:rPr lang="en-US" dirty="0">
                <a:hlinkClick r:id="rId3"/>
              </a:rPr>
              <a:t>sean.gallivan@udayton.edu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250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Student Preparation for Pandemic CE</a:t>
            </a:r>
            <a:br>
              <a:rPr lang="en-US" dirty="0"/>
            </a:br>
            <a:r>
              <a:rPr lang="en-US" sz="3100" dirty="0">
                <a:solidFill>
                  <a:srgbClr val="0070C0"/>
                </a:solidFill>
              </a:rPr>
              <a:t>Differently prepared vs. less prepared 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lecture and labs</a:t>
            </a:r>
          </a:p>
          <a:p>
            <a:r>
              <a:rPr lang="en-US" dirty="0"/>
              <a:t>On-campus “PT Lab Boot Camp” intensives</a:t>
            </a:r>
          </a:p>
          <a:p>
            <a:r>
              <a:rPr lang="en-US" dirty="0"/>
              <a:t>Temperature and wellness screens</a:t>
            </a:r>
          </a:p>
          <a:p>
            <a:r>
              <a:rPr lang="en-US" dirty="0"/>
              <a:t>Pandemic topic education (PPE, Infection </a:t>
            </a:r>
            <a:r>
              <a:rPr lang="en-US" dirty="0" err="1"/>
              <a:t>Contol</a:t>
            </a:r>
            <a:r>
              <a:rPr lang="en-US" dirty="0"/>
              <a:t>, CDC guidelines)</a:t>
            </a:r>
          </a:p>
          <a:p>
            <a:r>
              <a:rPr lang="en-US" dirty="0"/>
              <a:t>Pandemic Attestation – legal statement on being informed and  accepting risk of participation in CE</a:t>
            </a:r>
          </a:p>
        </p:txBody>
      </p:sp>
    </p:spTree>
    <p:extLst>
      <p:ext uri="{BB962C8B-B14F-4D97-AF65-F5344CB8AC3E}">
        <p14:creationId xmlns:p14="http://schemas.microsoft.com/office/powerpoint/2010/main" val="307131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Temps, Wellness</a:t>
            </a:r>
            <a:br>
              <a:rPr lang="en-US" dirty="0"/>
            </a:br>
            <a:r>
              <a:rPr lang="en-US" sz="2400" dirty="0" err="1"/>
              <a:t>CastleBranch</a:t>
            </a:r>
            <a:r>
              <a:rPr lang="en-US" sz="2400" dirty="0"/>
              <a:t>: </a:t>
            </a:r>
            <a:r>
              <a:rPr lang="en-US" sz="2400" dirty="0">
                <a:hlinkClick r:id="rId2"/>
              </a:rPr>
              <a:t>https://discover.castlebranch.com/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9182" y="1825625"/>
            <a:ext cx="427363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52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Site Onboarding Requirements in</a:t>
            </a:r>
            <a:br>
              <a:rPr lang="en-US" dirty="0"/>
            </a:br>
            <a:r>
              <a:rPr lang="en-US" dirty="0"/>
              <a:t>Preparation for Pandemic 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Temperature and wellness tracking</a:t>
            </a:r>
          </a:p>
          <a:p>
            <a:r>
              <a:rPr lang="en-US" dirty="0"/>
              <a:t>14-day quarantine in locale of clinic</a:t>
            </a:r>
          </a:p>
          <a:p>
            <a:r>
              <a:rPr lang="en-US" dirty="0"/>
              <a:t>Travel restrictions</a:t>
            </a:r>
          </a:p>
          <a:p>
            <a:r>
              <a:rPr lang="en-US" dirty="0"/>
              <a:t>Provision of PPE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1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few weeks of Pandemic CE - </a:t>
            </a:r>
            <a:br>
              <a:rPr lang="en-US" dirty="0"/>
            </a:br>
            <a:r>
              <a:rPr lang="en-US" dirty="0"/>
              <a:t>What’s different?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Overall, from the academic side…not much</a:t>
            </a:r>
          </a:p>
          <a:p>
            <a:r>
              <a:rPr lang="en-US" dirty="0"/>
              <a:t>Outpatient orthopedic clinical sites – ramping up patient care after pandemic-related closures or decreases in caseloads</a:t>
            </a:r>
          </a:p>
          <a:p>
            <a:r>
              <a:rPr lang="en-US" dirty="0"/>
              <a:t>Some telehealth</a:t>
            </a:r>
          </a:p>
          <a:p>
            <a:r>
              <a:rPr lang="en-US" dirty="0"/>
              <a:t>COVID-19 Exposure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95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58" y="819233"/>
            <a:ext cx="4948557" cy="5580993"/>
          </a:xfrm>
        </p:spPr>
        <p:txBody>
          <a:bodyPr/>
          <a:lstStyle/>
          <a:p>
            <a:r>
              <a:rPr lang="en-US" sz="3600" b="1" dirty="0"/>
              <a:t>Potential Exposure:</a:t>
            </a:r>
            <a:br>
              <a:rPr lang="en-US" sz="3600" b="1" dirty="0"/>
            </a:br>
            <a:r>
              <a:rPr lang="en-US" sz="3600" b="1" dirty="0"/>
              <a:t>Risk Assessment and Work Restrictions</a:t>
            </a:r>
            <a:br>
              <a:rPr lang="en-US" sz="2400" b="1" dirty="0"/>
            </a:br>
            <a:br>
              <a:rPr lang="en-US" sz="2400" dirty="0"/>
            </a:br>
            <a:r>
              <a:rPr lang="en-US" sz="2400" dirty="0">
                <a:hlinkClick r:id="rId2"/>
              </a:rPr>
              <a:t>https://www.cdc.gov/coronavirus/2019-ncov/hcp/guidance-risk-assesment-hcp.html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81903" y="0"/>
            <a:ext cx="6731674" cy="676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26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 completion of </a:t>
            </a:r>
            <a:r>
              <a:rPr lang="en-US" dirty="0" err="1"/>
              <a:t>clinicals</a:t>
            </a:r>
            <a:r>
              <a:rPr lang="en-US" dirty="0"/>
              <a:t> post quarantine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 for shortened clinical – CAPTE pandemic guidelines may allow for this</a:t>
            </a:r>
          </a:p>
          <a:p>
            <a:r>
              <a:rPr lang="en-US" dirty="0"/>
              <a:t>Extend clinical by # days missed in clinic if possible for clinic and curriculum</a:t>
            </a:r>
          </a:p>
          <a:p>
            <a:r>
              <a:rPr lang="en-US" dirty="0"/>
              <a:t>Require additional clinical weeks – up to a full clinical – at a later time when  clinical and curricular availability allows</a:t>
            </a:r>
          </a:p>
        </p:txBody>
      </p:sp>
    </p:spTree>
    <p:extLst>
      <p:ext uri="{BB962C8B-B14F-4D97-AF65-F5344CB8AC3E}">
        <p14:creationId xmlns:p14="http://schemas.microsoft.com/office/powerpoint/2010/main" val="98463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 Pandemic Points of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are schools preparing students differently for </a:t>
            </a:r>
            <a:r>
              <a:rPr lang="en-US" dirty="0" err="1"/>
              <a:t>clinicals</a:t>
            </a:r>
            <a:r>
              <a:rPr lang="en-US" dirty="0"/>
              <a:t> during Coronavirus times</a:t>
            </a:r>
          </a:p>
          <a:p>
            <a:pPr lvl="1"/>
            <a:r>
              <a:rPr lang="en-US" dirty="0"/>
              <a:t>school-based requirements</a:t>
            </a:r>
          </a:p>
          <a:p>
            <a:pPr lvl="1"/>
            <a:r>
              <a:rPr lang="en-US" dirty="0"/>
              <a:t>clinic-based requirements</a:t>
            </a:r>
          </a:p>
          <a:p>
            <a:r>
              <a:rPr lang="en-US" dirty="0"/>
              <a:t>What are clinics and schools learning from the first few weeks of resuming </a:t>
            </a:r>
            <a:r>
              <a:rPr lang="en-US" dirty="0" err="1"/>
              <a:t>clinicals</a:t>
            </a:r>
            <a:r>
              <a:rPr lang="en-US" dirty="0"/>
              <a:t> for many clinics/PT programs?</a:t>
            </a:r>
          </a:p>
          <a:p>
            <a:r>
              <a:rPr lang="en-US" dirty="0"/>
              <a:t>What recommendations do you have or resources do you need based upon these observations/learning points?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66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 Pandemic Points of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latest resources regarding return to clinical education</a:t>
            </a:r>
          </a:p>
          <a:p>
            <a:r>
              <a:rPr lang="en-US" dirty="0"/>
              <a:t>How are schools preparing students differently for </a:t>
            </a:r>
            <a:r>
              <a:rPr lang="en-US" dirty="0" err="1"/>
              <a:t>clinicals</a:t>
            </a:r>
            <a:r>
              <a:rPr lang="en-US" dirty="0"/>
              <a:t> during Coronavirus times</a:t>
            </a:r>
          </a:p>
          <a:p>
            <a:pPr lvl="1"/>
            <a:r>
              <a:rPr lang="en-US" dirty="0"/>
              <a:t>school-based requirements</a:t>
            </a:r>
          </a:p>
          <a:p>
            <a:pPr lvl="1"/>
            <a:r>
              <a:rPr lang="en-US" dirty="0"/>
              <a:t>clinic-based requirements</a:t>
            </a:r>
          </a:p>
          <a:p>
            <a:r>
              <a:rPr lang="en-US" dirty="0"/>
              <a:t>What are clinics and schools learning from the first few weeks of resuming </a:t>
            </a:r>
            <a:r>
              <a:rPr lang="en-US" dirty="0" err="1"/>
              <a:t>clinicals</a:t>
            </a:r>
            <a:r>
              <a:rPr lang="en-US" dirty="0"/>
              <a:t> for many clinics/PT programs?</a:t>
            </a:r>
          </a:p>
          <a:p>
            <a:r>
              <a:rPr lang="en-US" dirty="0"/>
              <a:t>What recommendations do you have or resources do you need based upon these observations/learning points?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82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 Pandemic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are the latest resources regarding return to clinical education – </a:t>
            </a:r>
          </a:p>
          <a:p>
            <a:r>
              <a:rPr lang="en-US" dirty="0"/>
              <a:t>OKPTCE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hlinkClick r:id="rId2"/>
              </a:rPr>
              <a:t>Ohio Kentucky Consortium of Physical Therapy Programs for Clinical Education</a:t>
            </a:r>
            <a:endParaRPr lang="en-US" dirty="0"/>
          </a:p>
          <a:p>
            <a:r>
              <a:rPr lang="en-US" dirty="0"/>
              <a:t>ACAPT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American Council of Academic Physical Therapy</a:t>
            </a:r>
            <a:endParaRPr lang="en-US" dirty="0"/>
          </a:p>
          <a:p>
            <a:r>
              <a:rPr lang="en-US" dirty="0"/>
              <a:t>CDC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hlinkClick r:id="rId4"/>
              </a:rPr>
              <a:t>Center for Disease Control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/>
              <a:t>CAPTE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hlinkClick r:id="rId5"/>
              </a:rPr>
              <a:t>Commission on the Accreditation of Physical Therapy Education</a:t>
            </a:r>
            <a:endParaRPr lang="en-US" dirty="0"/>
          </a:p>
          <a:p>
            <a:r>
              <a:rPr lang="en-US" dirty="0"/>
              <a:t>APTA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hlinkClick r:id="rId6"/>
              </a:rPr>
              <a:t>American Physical Therapy Association</a:t>
            </a:r>
            <a:endParaRPr lang="en-US" dirty="0"/>
          </a:p>
          <a:p>
            <a:r>
              <a:rPr lang="en-US" dirty="0"/>
              <a:t>APTE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hlinkClick r:id="rId7"/>
              </a:rPr>
              <a:t>Academy of Physical Therapy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44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011" y="51221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OKPTCE: </a:t>
            </a:r>
            <a:r>
              <a:rPr lang="en-US" sz="4400" dirty="0">
                <a:hlinkClick r:id="rId2"/>
              </a:rPr>
              <a:t>https://www.okptce.com/</a:t>
            </a:r>
            <a:endParaRPr lang="en-US" sz="4400" dirty="0"/>
          </a:p>
          <a:p>
            <a:pPr marL="0" indent="0">
              <a:buNone/>
            </a:pP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36" y="1512917"/>
            <a:ext cx="11648950" cy="451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40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512" y="25706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ACAPT: </a:t>
            </a:r>
            <a:r>
              <a:rPr lang="en-US" dirty="0">
                <a:hlinkClick r:id="rId2"/>
              </a:rPr>
              <a:t>https://acapt.org/covid19-response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929" y="1006560"/>
            <a:ext cx="7769522" cy="555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83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512" y="25706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CDC: </a:t>
            </a:r>
            <a:r>
              <a:rPr lang="en-US" dirty="0">
                <a:hlinkClick r:id="rId2"/>
              </a:rPr>
              <a:t>https://www.cdc.gov/coronavirus/2019-nCoV/hcp/index.html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809" y="1283391"/>
            <a:ext cx="8185006" cy="545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01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511" y="4363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CAPTE: </a:t>
            </a:r>
            <a:r>
              <a:rPr lang="en-US" dirty="0">
                <a:hlinkClick r:id="rId2"/>
              </a:rPr>
              <a:t>http://www.capteonline.org/uploadedFiles/CAPTEorg/Homepage/CAPTEResponsetoCOVID19.pdf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313" y="1761960"/>
            <a:ext cx="5993997" cy="503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46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511" y="4363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APTA: </a:t>
            </a:r>
            <a:r>
              <a:rPr lang="en-US" dirty="0">
                <a:hlinkClick r:id="rId2"/>
              </a:rPr>
              <a:t>https://www.apta.org/patient-care/public-health-population-care/coronavirus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" y="1405467"/>
            <a:ext cx="11264900" cy="523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41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511" y="4363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APTE: </a:t>
            </a:r>
            <a:r>
              <a:rPr lang="en-US" dirty="0">
                <a:hlinkClick r:id="rId2"/>
              </a:rPr>
              <a:t>https://aptaeducation.org/members/covid-19-physical-therapy-education.cfm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790" y="1485218"/>
            <a:ext cx="9942458" cy="537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48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530</Words>
  <Application>Microsoft Office PowerPoint</Application>
  <PresentationFormat>Widescreen</PresentationFormat>
  <Paragraphs>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OKPTCE COVID-19 Clinical Education</vt:lpstr>
      <vt:lpstr>CE Pandemic Points of Discussion</vt:lpstr>
      <vt:lpstr>CE Pandemic Resources</vt:lpstr>
      <vt:lpstr>PowerPoint Presentation</vt:lpstr>
      <vt:lpstr>ACAPT: https://acapt.org/covid19-response </vt:lpstr>
      <vt:lpstr>CDC: https://www.cdc.gov/coronavirus/2019-nCoV/hcp/index.html </vt:lpstr>
      <vt:lpstr>CAPTE: http://www.capteonline.org/uploadedFiles/CAPTEorg/Homepage/CAPTEResponsetoCOVID19.pdf </vt:lpstr>
      <vt:lpstr>APTA: https://www.apta.org/patient-care/public-health-population-care/coronavirus </vt:lpstr>
      <vt:lpstr>APTE: https://aptaeducation.org/members/covid-19-physical-therapy-education.cfm </vt:lpstr>
      <vt:lpstr>Student Preparation for Pandemic CE Differently prepared vs. less prepared  </vt:lpstr>
      <vt:lpstr>Tracking Temps, Wellness CastleBranch: https://discover.castlebranch.com/</vt:lpstr>
      <vt:lpstr>Clinical Site Onboarding Requirements in Preparation for Pandemic CE</vt:lpstr>
      <vt:lpstr>The first few weeks of Pandemic CE -  What’s different?</vt:lpstr>
      <vt:lpstr>Potential Exposure: Risk Assessment and Work Restrictions  https://www.cdc.gov/coronavirus/2019-ncov/hcp/guidance-risk-assesment-hcp.html </vt:lpstr>
      <vt:lpstr>Options for completion of clinicals post quarantine</vt:lpstr>
      <vt:lpstr>CE Pandemic Points of Discussion</vt:lpstr>
    </vt:vector>
  </TitlesOfParts>
  <Company>University of Dayton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OKPTCE COVID-19 Clinical Education</dc:title>
  <dc:creator>Faculty/Staff</dc:creator>
  <cp:lastModifiedBy>Amy Both</cp:lastModifiedBy>
  <cp:revision>27</cp:revision>
  <dcterms:created xsi:type="dcterms:W3CDTF">2020-06-15T13:44:46Z</dcterms:created>
  <dcterms:modified xsi:type="dcterms:W3CDTF">2020-07-09T14:02:42Z</dcterms:modified>
</cp:coreProperties>
</file>