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8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1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9"/>
    <a:srgbClr val="00589A"/>
    <a:srgbClr val="008080"/>
    <a:srgbClr val="9966FF"/>
    <a:srgbClr val="0000FF"/>
    <a:srgbClr val="0099FF"/>
    <a:srgbClr val="FF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-39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BC6AE2-4708-410A-8C3F-D08E407C4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75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F9B7A9-49D9-4893-9199-01FC2E3A9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EAF450-9DEC-4272-9F8B-ABA09A56C389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/>
              <a:t/>
            </a:r>
            <a:br>
              <a:rPr lang="en-US"/>
            </a:br>
            <a:endParaRPr lang="en-US"/>
          </a:p>
          <a:p>
            <a:pPr eaLnBrk="1" hangingPunct="1">
              <a:buFontTx/>
              <a:buChar char="•"/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347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897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224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721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440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487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6. Communication* </a:t>
            </a:r>
          </a:p>
          <a:p>
            <a:r>
              <a:rPr lang="en-US"/>
              <a:t>The CI will:</a:t>
            </a:r>
          </a:p>
          <a:p>
            <a:r>
              <a:rPr lang="en-US"/>
              <a:t>1. Communicate in ways congruent with situational needs by adapting communication (verbal, nonverbal, and written) to meet the needs of different audiences. </a:t>
            </a:r>
          </a:p>
          <a:p>
            <a:r>
              <a:rPr lang="en-US"/>
              <a:t>2. Communicate, expressively and receptively, in a competent manner with patients/clients, family members, caregivers, practitioners, students, interprofessional team members, consumers, payers, and policy makers. </a:t>
            </a:r>
          </a:p>
          <a:p>
            <a:r>
              <a:rPr lang="en-US"/>
              <a:t>3. Use appropriate professional communication (grammar, syntax, spelling, legibility, and punctuation) in all situations. </a:t>
            </a:r>
          </a:p>
          <a:p>
            <a:r>
              <a:rPr lang="en-US"/>
              <a:t>4. Demonstrate open, honest, constructive, and assertive communication (verbal, nonverbal and written) with students and others using people-first language. </a:t>
            </a:r>
          </a:p>
          <a:p>
            <a:r>
              <a:rPr lang="en-US"/>
              <a:t>5. Communicate in a way that demonstrates respect and professionalism. </a:t>
            </a:r>
          </a:p>
          <a:p>
            <a:r>
              <a:rPr lang="en-US"/>
              <a:t>6. Demonstrate closed-loop communication. </a:t>
            </a:r>
          </a:p>
          <a:p>
            <a:r>
              <a:rPr lang="en-US"/>
              <a:t>Description of how current environmental factors may limit achievement of the performance principle:</a:t>
            </a:r>
          </a:p>
          <a:p>
            <a:r>
              <a:rPr lang="en-US"/>
              <a:t>Health Care Facility </a:t>
            </a:r>
          </a:p>
          <a:p>
            <a:r>
              <a:rPr lang="en-US"/>
              <a:t>Limited time for frequent and consistent communication due to productivity expectations and time constraints. </a:t>
            </a:r>
          </a:p>
          <a:p>
            <a:r>
              <a:rPr lang="en-US"/>
              <a:t>Variability in communication styles, including use of technology for communication. </a:t>
            </a:r>
          </a:p>
          <a:p>
            <a:r>
              <a:rPr lang="en-US"/>
              <a:t>Existing tension about degree differentiation (ie, BS vs. MPT vs. DPT). </a:t>
            </a:r>
          </a:p>
          <a:p>
            <a:r>
              <a:rPr lang="en-US"/>
              <a:t>Lack of preparation and/or use of documents provided by the academic program. </a:t>
            </a:r>
          </a:p>
          <a:p>
            <a:r>
              <a:rPr lang="en-US"/>
              <a:t>Lack of CCCE preparation and support to ensure that communication moves to the necessary stakeholders involved in clinical education (eg, academic program to ACCE/DCE to the CCCE to CI to student and from student back to CI/CCCE where appropriate and the ACCE/DCE). </a:t>
            </a:r>
          </a:p>
          <a:p>
            <a:r>
              <a:rPr lang="en-US"/>
              <a:t>Tech Differences in availability of and user’s capabilities for using technology.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53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/>
                <a:cs typeface="Arial"/>
              </a:rPr>
              <a:t>Preferred infrastructure for clinical education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9228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90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830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139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406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9B7A9-49D9-4893-9199-01FC2E3A9376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822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6172200"/>
          </a:xfrm>
          <a:prstGeom prst="rect">
            <a:avLst/>
          </a:prstGeom>
          <a:solidFill>
            <a:srgbClr val="0064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64B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ＭＳ Ｐゴシック" charset="0"/>
            </a:endParaRPr>
          </a:p>
        </p:txBody>
      </p:sp>
      <p:pic>
        <p:nvPicPr>
          <p:cNvPr id="5" name="Picture 7" descr="PH_AMC_footer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733800"/>
            <a:ext cx="7772400" cy="609600"/>
          </a:xfrm>
        </p:spPr>
        <p:txBody>
          <a:bodyPr/>
          <a:lstStyle>
            <a:lvl1pPr marL="0" indent="0" algn="ctr">
              <a:buFont typeface="Times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97690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H_AMC_footer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7561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C_Entrance_2007s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4288"/>
            <a:ext cx="9144000" cy="618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</p:pic>
    </p:spTree>
    <p:extLst>
      <p:ext uri="{BB962C8B-B14F-4D97-AF65-F5344CB8AC3E}">
        <p14:creationId xmlns:p14="http://schemas.microsoft.com/office/powerpoint/2010/main" val="7154800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8077200" y="5867400"/>
            <a:ext cx="685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AD9407F-E2AA-48EB-BCD5-CE6463B801B4}" type="slidenum">
              <a:rPr lang="en-US" altLang="en-US" sz="1000">
                <a:latin typeface="Trebuchet MS" panose="020B0603020202020204" pitchFamily="34" charset="0"/>
              </a:rPr>
              <a:pPr algn="r" eaLnBrk="1" hangingPunct="1"/>
              <a:t>‹#›</a:t>
            </a:fld>
            <a:endParaRPr lang="en-US" altLang="en-US" sz="1800"/>
          </a:p>
        </p:txBody>
      </p:sp>
      <p:pic>
        <p:nvPicPr>
          <p:cNvPr id="1029" name="Picture 5" descr="PH_AMC_footerWhit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64B9"/>
          </a:solidFill>
          <a:latin typeface="Trebuchet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4B9"/>
        </a:buClr>
        <a:buFont typeface="Times" panose="02020603050405020304" pitchFamily="18" charset="0"/>
        <a:buChar char="•"/>
        <a:defRPr sz="3200">
          <a:solidFill>
            <a:srgbClr val="0064B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Outcome Based Learning Experiences and Assessment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Julie Crompton, PT, DPT, CCCE</a:t>
            </a:r>
            <a:endParaRPr lang="en-US" dirty="0"/>
          </a:p>
          <a:p>
            <a:pPr eaLnBrk="1" hangingPunct="1">
              <a:defRPr/>
            </a:pPr>
            <a:r>
              <a:rPr lang="en-US" sz="2400"/>
              <a:t>Atrium Medical Center</a:t>
            </a:r>
            <a:endParaRPr lang="en-US" sz="2400" dirty="0"/>
          </a:p>
          <a:p>
            <a:pPr eaLnBrk="1" hangingPunct="1">
              <a:defRPr/>
            </a:pPr>
            <a:r>
              <a:rPr lang="en-US" sz="2400"/>
              <a:t>Middletown, OH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CCCE: CI</a:t>
            </a:r>
          </a:p>
          <a:p>
            <a:pPr lvl="1"/>
            <a:r>
              <a:rPr lang="en-US" dirty="0" smtClean="0">
                <a:solidFill>
                  <a:srgbClr val="0064B9"/>
                </a:solidFill>
              </a:rPr>
              <a:t>CCCE acts as liaison </a:t>
            </a:r>
            <a:r>
              <a:rPr lang="en-US" dirty="0">
                <a:solidFill>
                  <a:srgbClr val="0064B9"/>
                </a:solidFill>
              </a:rPr>
              <a:t>between school/student and CI</a:t>
            </a:r>
          </a:p>
          <a:p>
            <a:pPr lvl="1"/>
            <a:r>
              <a:rPr lang="en-US" dirty="0" smtClean="0">
                <a:solidFill>
                  <a:srgbClr val="0064B9"/>
                </a:solidFill>
              </a:rPr>
              <a:t>CCCE and CI discussion </a:t>
            </a:r>
            <a:r>
              <a:rPr lang="en-US" dirty="0">
                <a:solidFill>
                  <a:srgbClr val="0064B9"/>
                </a:solidFill>
              </a:rPr>
              <a:t>of </a:t>
            </a:r>
            <a:r>
              <a:rPr lang="en-US" dirty="0" smtClean="0">
                <a:solidFill>
                  <a:srgbClr val="0064B9"/>
                </a:solidFill>
              </a:rPr>
              <a:t>expectations </a:t>
            </a:r>
            <a:r>
              <a:rPr lang="en-US" dirty="0">
                <a:solidFill>
                  <a:srgbClr val="0064B9"/>
                </a:solidFill>
              </a:rPr>
              <a:t>during the rotation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CCCE gathers input from CIs about curriculum and student expectations</a:t>
            </a:r>
          </a:p>
          <a:p>
            <a:pPr lvl="1"/>
            <a:endParaRPr lang="en-US" dirty="0">
              <a:solidFill>
                <a:srgbClr val="006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647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CI: Student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S</a:t>
            </a:r>
            <a:r>
              <a:rPr lang="en-US" dirty="0" smtClean="0">
                <a:solidFill>
                  <a:srgbClr val="0064B9"/>
                </a:solidFill>
              </a:rPr>
              <a:t>et </a:t>
            </a:r>
            <a:r>
              <a:rPr lang="en-US" dirty="0">
                <a:solidFill>
                  <a:srgbClr val="0064B9"/>
                </a:solidFill>
              </a:rPr>
              <a:t>up goals for the clinical rotation</a:t>
            </a:r>
          </a:p>
          <a:p>
            <a:pPr lvl="1"/>
            <a:r>
              <a:rPr lang="en-US" dirty="0" smtClean="0">
                <a:solidFill>
                  <a:srgbClr val="0064B9"/>
                </a:solidFill>
              </a:rPr>
              <a:t>Weekly </a:t>
            </a:r>
            <a:r>
              <a:rPr lang="en-US" dirty="0">
                <a:solidFill>
                  <a:srgbClr val="0064B9"/>
                </a:solidFill>
              </a:rPr>
              <a:t>feedback forms</a:t>
            </a:r>
          </a:p>
          <a:p>
            <a:pPr lvl="1"/>
            <a:r>
              <a:rPr lang="en-US" dirty="0" smtClean="0">
                <a:solidFill>
                  <a:srgbClr val="0064B9"/>
                </a:solidFill>
              </a:rPr>
              <a:t>Other forms of feedback as communication—anecdotal feedback forms, verbal feedback </a:t>
            </a:r>
            <a:r>
              <a:rPr lang="en-US" dirty="0" err="1" smtClean="0">
                <a:solidFill>
                  <a:srgbClr val="0064B9"/>
                </a:solidFill>
              </a:rPr>
              <a:t>etc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endParaRPr lang="en-US" dirty="0">
              <a:solidFill>
                <a:srgbClr val="006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843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CI: Institution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Grading on the CPI evaluation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R</a:t>
            </a:r>
            <a:r>
              <a:rPr lang="en-US" dirty="0" smtClean="0">
                <a:solidFill>
                  <a:srgbClr val="0064B9"/>
                </a:solidFill>
              </a:rPr>
              <a:t>ed </a:t>
            </a:r>
            <a:r>
              <a:rPr lang="en-US" dirty="0">
                <a:solidFill>
                  <a:srgbClr val="0064B9"/>
                </a:solidFill>
              </a:rPr>
              <a:t>flag </a:t>
            </a:r>
            <a:r>
              <a:rPr lang="en-US" dirty="0" smtClean="0">
                <a:solidFill>
                  <a:srgbClr val="0064B9"/>
                </a:solidFill>
              </a:rPr>
              <a:t>issues—clinical </a:t>
            </a:r>
            <a:r>
              <a:rPr lang="en-US" dirty="0">
                <a:solidFill>
                  <a:srgbClr val="0064B9"/>
                </a:solidFill>
              </a:rPr>
              <a:t>learning </a:t>
            </a:r>
            <a:r>
              <a:rPr lang="en-US" dirty="0" smtClean="0">
                <a:solidFill>
                  <a:srgbClr val="0064B9"/>
                </a:solidFill>
              </a:rPr>
              <a:t>contract, critical incident reporting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 dirty="0">
                <a:solidFill>
                  <a:srgbClr val="0064B9"/>
                </a:solidFill>
              </a:rPr>
              <a:t>S</a:t>
            </a:r>
            <a:r>
              <a:rPr lang="en-US" dirty="0" smtClean="0">
                <a:solidFill>
                  <a:srgbClr val="0064B9"/>
                </a:solidFill>
              </a:rPr>
              <a:t>ite </a:t>
            </a:r>
            <a:r>
              <a:rPr lang="en-US" dirty="0">
                <a:solidFill>
                  <a:srgbClr val="0064B9"/>
                </a:solidFill>
              </a:rPr>
              <a:t>visit by DCE</a:t>
            </a:r>
          </a:p>
          <a:p>
            <a:pPr lvl="1"/>
            <a:endParaRPr lang="en-US" dirty="0">
              <a:solidFill>
                <a:srgbClr val="006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26407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CCCE: Student Manual and Clinical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to Include: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Information Packet/Introduction Letter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Professional Responsibilities</a:t>
            </a: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Learning </a:t>
            </a:r>
            <a:r>
              <a:rPr lang="en-US" sz="2400" dirty="0">
                <a:solidFill>
                  <a:srgbClr val="0064B9"/>
                </a:solidFill>
              </a:rPr>
              <a:t>Opportunities/Downtime Activities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Caseload </a:t>
            </a:r>
            <a:r>
              <a:rPr lang="en-US" sz="2400" dirty="0" smtClean="0">
                <a:solidFill>
                  <a:srgbClr val="0064B9"/>
                </a:solidFill>
              </a:rPr>
              <a:t>Expectations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Clinical </a:t>
            </a:r>
            <a:r>
              <a:rPr lang="en-US" sz="2400" dirty="0" smtClean="0">
                <a:solidFill>
                  <a:srgbClr val="0064B9"/>
                </a:solidFill>
              </a:rPr>
              <a:t>Objectives—based on CPI performance dimensions</a:t>
            </a: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Weekly Feedback Forms</a:t>
            </a: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APTA Code of Ethics</a:t>
            </a:r>
            <a:endParaRPr lang="en-US" sz="2400" dirty="0">
              <a:solidFill>
                <a:srgbClr val="006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4837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CCCE: Student Manual and Clinical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Items to Include: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Supervision </a:t>
            </a:r>
            <a:r>
              <a:rPr lang="en-US" sz="2400" dirty="0" smtClean="0">
                <a:solidFill>
                  <a:srgbClr val="0064B9"/>
                </a:solidFill>
              </a:rPr>
              <a:t>Laws/Medicare </a:t>
            </a:r>
            <a:r>
              <a:rPr lang="en-US" sz="2400" dirty="0">
                <a:solidFill>
                  <a:srgbClr val="0064B9"/>
                </a:solidFill>
              </a:rPr>
              <a:t>guidelines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Learning Styles Assessment</a:t>
            </a: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Hospital </a:t>
            </a:r>
            <a:r>
              <a:rPr lang="en-US" sz="2400" dirty="0">
                <a:solidFill>
                  <a:srgbClr val="0064B9"/>
                </a:solidFill>
              </a:rPr>
              <a:t>Policies</a:t>
            </a: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CPI </a:t>
            </a:r>
            <a:r>
              <a:rPr lang="en-US" sz="2400" dirty="0">
                <a:solidFill>
                  <a:srgbClr val="0064B9"/>
                </a:solidFill>
              </a:rPr>
              <a:t>quick references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</a:rPr>
              <a:t>Clinical Instructor Information </a:t>
            </a:r>
            <a:r>
              <a:rPr lang="en-US" sz="2400" dirty="0" smtClean="0">
                <a:solidFill>
                  <a:srgbClr val="0064B9"/>
                </a:solidFill>
              </a:rPr>
              <a:t>Sheet</a:t>
            </a: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EPIC quick reference (EMR)</a:t>
            </a:r>
            <a:endParaRPr lang="en-US" sz="2400" dirty="0">
              <a:solidFill>
                <a:srgbClr val="0064B9"/>
              </a:solidFill>
            </a:endParaRPr>
          </a:p>
          <a:p>
            <a:pPr lvl="1"/>
            <a:r>
              <a:rPr lang="en-US" sz="2400" dirty="0" smtClean="0">
                <a:solidFill>
                  <a:srgbClr val="0064B9"/>
                </a:solidFill>
              </a:rPr>
              <a:t>Critical Incident Report and Negotiated Learning Contract</a:t>
            </a:r>
            <a:endParaRPr lang="en-US" sz="2400" dirty="0">
              <a:solidFill>
                <a:srgbClr val="0064B9"/>
              </a:solidFill>
            </a:endParaRPr>
          </a:p>
          <a:p>
            <a:pPr lvl="1"/>
            <a:endParaRPr lang="en-US" sz="2400" dirty="0">
              <a:solidFill>
                <a:srgbClr val="006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272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r>
              <a:rPr lang="en-US" dirty="0" smtClean="0"/>
              <a:t>Develop </a:t>
            </a:r>
            <a:r>
              <a:rPr lang="en-US" dirty="0"/>
              <a:t>CPI based student objectives for use in a comprehensive clinical curriculum. </a:t>
            </a:r>
          </a:p>
          <a:p>
            <a:r>
              <a:rPr lang="en-US" dirty="0" smtClean="0"/>
              <a:t>Use </a:t>
            </a:r>
            <a:r>
              <a:rPr lang="en-US" dirty="0"/>
              <a:t>an efficient weekly summary form to enhance communication of student goals.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99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Communication in Clinical Education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Performance standard for new graduates and for clinical instructors </a:t>
            </a:r>
            <a:endParaRPr lang="en-US" dirty="0"/>
          </a:p>
        </p:txBody>
      </p:sp>
      <p:pic>
        <p:nvPicPr>
          <p:cNvPr id="3" name="Picture 2" descr="Screen Shot 2015-10-25 at 7.21.0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268" y="2771158"/>
            <a:ext cx="8233595" cy="31047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performance principles -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>
              <a:latin typeface="Trebuchet MS" charset="0"/>
            </a:endParaRPr>
          </a:p>
          <a:p>
            <a:r>
              <a:rPr lang="en-US" sz="2800" dirty="0" smtClean="0">
                <a:latin typeface="Trebuchet MS" charset="0"/>
              </a:rPr>
              <a:t>What </a:t>
            </a:r>
            <a:r>
              <a:rPr lang="en-US" sz="2800" dirty="0">
                <a:latin typeface="Trebuchet MS" charset="0"/>
              </a:rPr>
              <a:t>factors may limit achievement?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  <a:latin typeface="Trebuchet MS" charset="0"/>
              </a:rPr>
              <a:t>Lack of preparation and/or use of documents provided by the academic program. </a:t>
            </a:r>
          </a:p>
          <a:p>
            <a:pPr lvl="1"/>
            <a:r>
              <a:rPr lang="en-US" sz="2400" dirty="0">
                <a:solidFill>
                  <a:srgbClr val="0064B9"/>
                </a:solidFill>
                <a:latin typeface="Trebuchet MS" charset="0"/>
              </a:rPr>
              <a:t>Lack of CCCE preparation and support to ensure that communication moves to the necessary stakeholders involved in clinical education (eg, academic program to ACCE/DCE to the CCCE to CI to student and from student back to CI/CCCE where appropriate and the ACCE/DCE)</a:t>
            </a:r>
          </a:p>
          <a:p>
            <a:pPr lvl="1"/>
            <a:endParaRPr lang="en-US" sz="20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449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Preferred Infrastructure for Clinical Education</a:t>
            </a:r>
            <a:endParaRPr lang="en-US" dirty="0"/>
          </a:p>
        </p:txBody>
      </p:sp>
      <p:pic>
        <p:nvPicPr>
          <p:cNvPr id="6" name="Content Placeholder 5" descr="Screen Shot 2015-10-25 at 7.37.37 AM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3233" y="1853644"/>
            <a:ext cx="7620000" cy="771525"/>
          </a:xfrm>
        </p:spPr>
      </p:pic>
      <p:pic>
        <p:nvPicPr>
          <p:cNvPr id="7" name="Picture 6" descr="Screen Shot 2015-10-25 at 7.38.32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345" y="2648707"/>
            <a:ext cx="7590589" cy="2215542"/>
          </a:xfrm>
          <a:prstGeom prst="rect">
            <a:avLst/>
          </a:prstGeom>
        </p:spPr>
      </p:pic>
      <p:pic>
        <p:nvPicPr>
          <p:cNvPr id="8" name="Picture 7" descr="Screen Shot 2015-10-25 at 7.39.1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050" y="4868032"/>
            <a:ext cx="7591027" cy="1077629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 bwMode="auto">
          <a:xfrm>
            <a:off x="1131682" y="4524743"/>
            <a:ext cx="1004935" cy="316871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948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Who?</a:t>
            </a:r>
            <a:endParaRPr lang="en-US" dirty="0"/>
          </a:p>
          <a:p>
            <a:pPr lvl="1"/>
            <a:r>
              <a:rPr lang="en-US">
                <a:solidFill>
                  <a:srgbClr val="0064B9"/>
                </a:solidFill>
              </a:rPr>
              <a:t>Institution: student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>
                <a:solidFill>
                  <a:srgbClr val="0064B9"/>
                </a:solidFill>
              </a:rPr>
              <a:t>Institution: CCCE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>
                <a:solidFill>
                  <a:srgbClr val="0064B9"/>
                </a:solidFill>
              </a:rPr>
              <a:t>CCCE: student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>
                <a:solidFill>
                  <a:srgbClr val="0064B9"/>
                </a:solidFill>
              </a:rPr>
              <a:t>CCCE: CI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>
                <a:solidFill>
                  <a:srgbClr val="0064B9"/>
                </a:solidFill>
              </a:rPr>
              <a:t>CI: student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>
                <a:solidFill>
                  <a:srgbClr val="0064B9"/>
                </a:solidFill>
              </a:rPr>
              <a:t>CI: institution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029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Institution: Student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Academic </a:t>
            </a:r>
            <a:r>
              <a:rPr lang="en-US" dirty="0" smtClean="0">
                <a:solidFill>
                  <a:srgbClr val="0064B9"/>
                </a:solidFill>
              </a:rPr>
              <a:t>curriculum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 dirty="0">
                <a:solidFill>
                  <a:srgbClr val="0064B9"/>
                </a:solidFill>
              </a:rPr>
              <a:t>Sets the framework for education</a:t>
            </a:r>
          </a:p>
        </p:txBody>
      </p:sp>
    </p:spTree>
    <p:extLst>
      <p:ext uri="{BB962C8B-B14F-4D97-AF65-F5344CB8AC3E}">
        <p14:creationId xmlns:p14="http://schemas.microsoft.com/office/powerpoint/2010/main" val="10009829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Institution: CCCE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P</a:t>
            </a:r>
            <a:r>
              <a:rPr lang="en-US" dirty="0" smtClean="0">
                <a:solidFill>
                  <a:srgbClr val="0064B9"/>
                </a:solidFill>
              </a:rPr>
              <a:t>artnership </a:t>
            </a:r>
            <a:r>
              <a:rPr lang="en-US" dirty="0">
                <a:solidFill>
                  <a:srgbClr val="0064B9"/>
                </a:solidFill>
              </a:rPr>
              <a:t>for clinical education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R</a:t>
            </a:r>
            <a:r>
              <a:rPr lang="en-US" dirty="0" smtClean="0">
                <a:solidFill>
                  <a:srgbClr val="0064B9"/>
                </a:solidFill>
              </a:rPr>
              <a:t>equests </a:t>
            </a:r>
            <a:r>
              <a:rPr lang="en-US" dirty="0">
                <a:solidFill>
                  <a:srgbClr val="0064B9"/>
                </a:solidFill>
              </a:rPr>
              <a:t>for placements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I</a:t>
            </a:r>
            <a:r>
              <a:rPr lang="en-US" dirty="0" smtClean="0">
                <a:solidFill>
                  <a:srgbClr val="0064B9"/>
                </a:solidFill>
              </a:rPr>
              <a:t>nstitution </a:t>
            </a:r>
            <a:r>
              <a:rPr lang="en-US" dirty="0">
                <a:solidFill>
                  <a:srgbClr val="0064B9"/>
                </a:solidFill>
              </a:rPr>
              <a:t>provides information about the student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CCCE provides information about </a:t>
            </a:r>
            <a:r>
              <a:rPr lang="en-US" dirty="0" smtClean="0">
                <a:solidFill>
                  <a:srgbClr val="0064B9"/>
                </a:solidFill>
              </a:rPr>
              <a:t>student—CI partnership (for CPI)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 dirty="0">
                <a:solidFill>
                  <a:srgbClr val="0064B9"/>
                </a:solidFill>
              </a:rPr>
              <a:t>Discussion of "problem </a:t>
            </a:r>
            <a:r>
              <a:rPr lang="en-US" dirty="0" err="1" smtClean="0">
                <a:solidFill>
                  <a:srgbClr val="0064B9"/>
                </a:solidFill>
              </a:rPr>
              <a:t>clinicals</a:t>
            </a:r>
            <a:r>
              <a:rPr lang="en-US" dirty="0" smtClean="0">
                <a:solidFill>
                  <a:srgbClr val="0064B9"/>
                </a:solidFill>
              </a:rPr>
              <a:t>“ – critical incident reporting</a:t>
            </a:r>
            <a:endParaRPr lang="en-US" dirty="0">
              <a:solidFill>
                <a:srgbClr val="0064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12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CCCE: Student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CCCE requests information from </a:t>
            </a:r>
            <a:r>
              <a:rPr lang="en-US" dirty="0" smtClean="0">
                <a:solidFill>
                  <a:srgbClr val="0064B9"/>
                </a:solidFill>
              </a:rPr>
              <a:t>student; vice versa</a:t>
            </a:r>
            <a:endParaRPr lang="en-US" dirty="0">
              <a:solidFill>
                <a:srgbClr val="0064B9"/>
              </a:solidFill>
            </a:endParaRPr>
          </a:p>
          <a:p>
            <a:pPr lvl="1"/>
            <a:r>
              <a:rPr lang="en-US" dirty="0" smtClean="0">
                <a:solidFill>
                  <a:srgbClr val="0064B9"/>
                </a:solidFill>
              </a:rPr>
              <a:t>Student </a:t>
            </a:r>
            <a:r>
              <a:rPr lang="en-US" dirty="0">
                <a:solidFill>
                  <a:srgbClr val="0064B9"/>
                </a:solidFill>
              </a:rPr>
              <a:t>interview prior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CCCE sends introduction letter, expectations, objectives, CI contact information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CCCE orients the student</a:t>
            </a:r>
          </a:p>
          <a:p>
            <a:pPr lvl="1"/>
            <a:r>
              <a:rPr lang="en-US" dirty="0">
                <a:solidFill>
                  <a:srgbClr val="0064B9"/>
                </a:solidFill>
              </a:rPr>
              <a:t>Provides clinical education manual</a:t>
            </a:r>
          </a:p>
        </p:txBody>
      </p:sp>
    </p:spTree>
    <p:extLst>
      <p:ext uri="{BB962C8B-B14F-4D97-AF65-F5344CB8AC3E}">
        <p14:creationId xmlns:p14="http://schemas.microsoft.com/office/powerpoint/2010/main" val="36435943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-MKT02517 GSH MASTER Template">
  <a:themeElements>
    <a:clrScheme name="G-MKT02517 GSH MASTER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-MKT02517 GSH MASTER Template">
      <a:majorFont>
        <a:latin typeface="Trebuchet MS"/>
        <a:ea typeface="ＭＳ Ｐゴシック"/>
        <a:cs typeface="Arial"/>
      </a:majorFont>
      <a:minorFont>
        <a:latin typeface="Trebuchet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G-MKT02517 GSH 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-MKT02517 GSH 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-MKT02517 GSH 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-MKT02517 GSH 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-MKT02517 GSH 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-MKT02517 GSH 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-MKT02517 GSH 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-MKT02517 GSH 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-MKT02517 GSH 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-MKT02517 GSH 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-MKT02517 GSH 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-MKT02517 GSH 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PHP Mac 4: In Progress/Approval:G-MKT02517 Marketing PPT templates ALL:G-MKT02517 GSH MASTER Template.pot</Template>
  <TotalTime>152</TotalTime>
  <Words>427</Words>
  <Application>Microsoft Office PowerPoint</Application>
  <PresentationFormat>On-screen Show (4:3)</PresentationFormat>
  <Paragraphs>107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G-MKT02517 GSH MASTER Template</vt:lpstr>
      <vt:lpstr>Outcome Based Learning Experiences and Assessment</vt:lpstr>
      <vt:lpstr>Objectives</vt:lpstr>
      <vt:lpstr>Communication in Clinical Education</vt:lpstr>
      <vt:lpstr>CI performance principles - Communication</vt:lpstr>
      <vt:lpstr>Preferred Infrastructure for Clinical Education</vt:lpstr>
      <vt:lpstr>Levels of Communication</vt:lpstr>
      <vt:lpstr>Levels of Communication</vt:lpstr>
      <vt:lpstr>Levels of Communication</vt:lpstr>
      <vt:lpstr>Levels of Communication</vt:lpstr>
      <vt:lpstr>Levels of Communication</vt:lpstr>
      <vt:lpstr>Levels of Communication</vt:lpstr>
      <vt:lpstr>Levels of Communication</vt:lpstr>
      <vt:lpstr>CCCE: Student Manual and Clinical Curriculum</vt:lpstr>
      <vt:lpstr>CCCE: Student Manual and Clinical Curriculum</vt:lpstr>
      <vt:lpstr>PowerPoint Presentation</vt:lpstr>
    </vt:vector>
  </TitlesOfParts>
  <Company>good sam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good sam</dc:creator>
  <cp:lastModifiedBy>Both, Amy</cp:lastModifiedBy>
  <cp:revision>47</cp:revision>
  <dcterms:created xsi:type="dcterms:W3CDTF">2011-02-07T21:02:44Z</dcterms:created>
  <dcterms:modified xsi:type="dcterms:W3CDTF">2015-11-02T14:32:29Z</dcterms:modified>
</cp:coreProperties>
</file>