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2"/>
  </p:notesMasterIdLst>
  <p:sldIdLst>
    <p:sldId id="256" r:id="rId2"/>
    <p:sldId id="258" r:id="rId3"/>
    <p:sldId id="260" r:id="rId4"/>
    <p:sldId id="257" r:id="rId5"/>
    <p:sldId id="265" r:id="rId6"/>
    <p:sldId id="259" r:id="rId7"/>
    <p:sldId id="261" r:id="rId8"/>
    <p:sldId id="262" r:id="rId9"/>
    <p:sldId id="263" r:id="rId10"/>
    <p:sldId id="264"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p:scale>
          <a:sx n="86" d="100"/>
          <a:sy n="86" d="100"/>
        </p:scale>
        <p:origin x="-1458" y="-756"/>
      </p:cViewPr>
      <p:guideLst>
        <p:guide orient="horz" pos="2160"/>
        <p:guide pos="3840"/>
      </p:guideLst>
    </p:cSldViewPr>
  </p:slideViewPr>
  <p:notesTextViewPr>
    <p:cViewPr>
      <p:scale>
        <a:sx n="1" d="1"/>
        <a:sy n="1" d="1"/>
      </p:scale>
      <p:origin x="0" y="0"/>
    </p:cViewPr>
  </p:notesTextViewPr>
  <p:notesViewPr>
    <p:cSldViewPr snapToGrid="0">
      <p:cViewPr varScale="1">
        <p:scale>
          <a:sx n="88" d="100"/>
          <a:sy n="88" d="100"/>
        </p:scale>
        <p:origin x="3822" y="-44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35421B3-D78F-4E30-BE1F-42E020EF71D4}" type="datetimeFigureOut">
              <a:rPr lang="en-US" smtClean="0"/>
              <a:t>10/27/2015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A17D73-C756-4BFC-A13C-F70BD4885FF1}" type="slidenum">
              <a:rPr lang="en-US" smtClean="0"/>
              <a:t>‹#›</a:t>
            </a:fld>
            <a:endParaRPr lang="en-US"/>
          </a:p>
        </p:txBody>
      </p:sp>
    </p:spTree>
    <p:extLst>
      <p:ext uri="{BB962C8B-B14F-4D97-AF65-F5344CB8AC3E}">
        <p14:creationId xmlns:p14="http://schemas.microsoft.com/office/powerpoint/2010/main" val="38047227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Creation of two Strategic Initiative Panels</a:t>
            </a:r>
            <a:r>
              <a:rPr lang="en-US" dirty="0"/>
              <a:t> to address the key priorities regarding ICE and student readiness for clinical education. The work of these groups will be led by two of our members, Christine McCallum of Walsh University and Jean </a:t>
            </a:r>
            <a:r>
              <a:rPr lang="en-US" dirty="0" err="1"/>
              <a:t>Timmerberg</a:t>
            </a:r>
            <a:r>
              <a:rPr lang="en-US" dirty="0"/>
              <a:t> of Columbia University, with </a:t>
            </a:r>
            <a:r>
              <a:rPr lang="en-US" dirty="0" err="1"/>
              <a:t>Shawne</a:t>
            </a:r>
            <a:r>
              <a:rPr lang="en-US" dirty="0"/>
              <a:t> </a:t>
            </a:r>
            <a:r>
              <a:rPr lang="en-US" dirty="0" err="1"/>
              <a:t>Soper</a:t>
            </a:r>
            <a:r>
              <a:rPr lang="en-US" dirty="0"/>
              <a:t> of Virginia Commonwealth University providing coordination between the panels and the ACAPT Board and its staff. The invitation to serve on these panels will be extended at this year’s Education Leadership Conference (ELC) in Baltimore. Please consider volunteering!</a:t>
            </a:r>
            <a:r>
              <a:rPr lang="en-US" dirty="0" smtClean="0"/>
              <a:t> </a:t>
            </a:r>
            <a:r>
              <a:rPr lang="en-US" b="1" dirty="0"/>
              <a:t>Identification of potential resource groups</a:t>
            </a:r>
            <a:r>
              <a:rPr lang="en-US" dirty="0"/>
              <a:t> whose collaboration will be essential to manifest a shared vision of change. ACAPT’s National Consortium of Clinical Educators (NCCE) has elected its first officers and has 70 institutional pairs that include an academic and clinical partner.  In addition, the Education Section’s Clinical Education Special Interest Group (CESIG), regional clinical education consortia and, of course, individual members interested in action will all contribute to our success!</a:t>
            </a:r>
            <a:r>
              <a:rPr lang="en-US" dirty="0" smtClean="0"/>
              <a:t> </a:t>
            </a:r>
            <a:r>
              <a:rPr lang="en-US" b="1" dirty="0"/>
              <a:t>Development of an action framework</a:t>
            </a:r>
            <a:r>
              <a:rPr lang="en-US" dirty="0"/>
              <a:t> specifying needs for funding as well as collaborative options with APTA and the Education Section in which response to all 15 of the Summit recommendations can be addressed. A meeting is scheduled for October 5, 2015 for leadership of these groups to discuss their shared interests and potential for alliance in seeing change in clinical education. Particularly important will be to recognize how the work of task forces already convened by APTA (e.g. Scope of Practice, Excellence in PT Education, Best Practices in Clinical Education) can inform and/or catalyze change. Working closely with CAPTE, ABPTRFE and the five ACAPT consortia will also be important to engage all talent for change and avoid duplicative efforts.</a:t>
            </a:r>
            <a:r>
              <a:rPr lang="en-US" dirty="0" smtClean="0"/>
              <a:t> </a:t>
            </a:r>
            <a:r>
              <a:rPr lang="en-US" b="1" dirty="0"/>
              <a:t>Implementation of post-summit programming at ELC </a:t>
            </a:r>
            <a:r>
              <a:rPr lang="en-US" dirty="0"/>
              <a:t>that focuses on creating a shared culture of teaching and learning through partnership.  While much of the ELC programming is connected to summit outcomes, a few sessions were specifically designed to continue the conversation of partnership.  The IGNITE lecture by Susie </a:t>
            </a:r>
            <a:r>
              <a:rPr lang="en-US" dirty="0" err="1"/>
              <a:t>Deusinger</a:t>
            </a:r>
            <a:r>
              <a:rPr lang="en-US" dirty="0"/>
              <a:t> – “The Voices of PT Education: Orchestrating Timbre, Tempo and Dynamics” is designed to inspire thought and action.  We have invited Marsha Rhea, the facilitator for the clinical education summit, to present on the topic of culture change in a profession.  Lastly, a panel of clinical site leaders will discuss their perspectives on the cult</a:t>
            </a:r>
          </a:p>
        </p:txBody>
      </p:sp>
      <p:sp>
        <p:nvSpPr>
          <p:cNvPr id="4" name="Slide Number Placeholder 3"/>
          <p:cNvSpPr>
            <a:spLocks noGrp="1"/>
          </p:cNvSpPr>
          <p:nvPr>
            <p:ph type="sldNum" sz="quarter" idx="10"/>
          </p:nvPr>
        </p:nvSpPr>
        <p:spPr/>
        <p:txBody>
          <a:bodyPr/>
          <a:lstStyle/>
          <a:p>
            <a:fld id="{E7A17D73-C756-4BFC-A13C-F70BD4885FF1}" type="slidenum">
              <a:rPr lang="en-US" smtClean="0"/>
              <a:t>8</a:t>
            </a:fld>
            <a:endParaRPr lang="en-US"/>
          </a:p>
        </p:txBody>
      </p:sp>
    </p:spTree>
    <p:extLst>
      <p:ext uri="{BB962C8B-B14F-4D97-AF65-F5344CB8AC3E}">
        <p14:creationId xmlns:p14="http://schemas.microsoft.com/office/powerpoint/2010/main" val="1663520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A069CB8-F204-4D06-B913-C5A26A89888A}" type="datetimeFigureOut">
              <a:rPr lang="en-US" dirty="0"/>
              <a:t>10/27/2015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0B6E300-0A13-4A81-945A-7333C271A069}" type="datetimeFigureOut">
              <a:rPr lang="en-US" dirty="0"/>
              <a:t>10/27/2015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4671962-1EA4-46E7-BCB0-F36CE46D1A59}" type="datetimeFigureOut">
              <a:rPr lang="en-US" dirty="0"/>
              <a:t>10/27/2015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30BB376-B19C-488D-ABEB-03C7E6E9E3E0}" type="datetimeFigureOut">
              <a:rPr lang="en-US" dirty="0"/>
              <a:t>10/27/2015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9637A9-119A-49DA-BD12-AAC58B377D80}"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6F077B-A50F-4D64-8574-E2D6A98A5553}" type="datetimeFigureOut">
              <a:rPr lang="en-US" dirty="0"/>
              <a:t>10/27/2015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D9E2A62-1983-43A1-A163-D8AA46534C80}" type="datetimeFigureOut">
              <a:rPr lang="en-US" dirty="0"/>
              <a:t>10/27/2015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98F3E3B-34E3-4345-B2A1-994B83598A9C}" type="datetimeFigureOut">
              <a:rPr lang="en-US" dirty="0"/>
              <a:t>10/27/2015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D816C96-82A1-4D77-8ADA-627AC6FE3D65}" type="datetimeFigureOut">
              <a:rPr lang="en-US" dirty="0"/>
              <a:t>10/27/2015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D102C1E-28F2-47E9-802D-339E64E2F920}" type="datetimeFigureOut">
              <a:rPr lang="en-US" dirty="0"/>
              <a:t>10/27/2015</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4271A48-F18A-45B3-BC05-1E27DA3F88AF}" type="datetimeFigureOut">
              <a:rPr lang="en-US" dirty="0"/>
              <a:t>10/27/2015</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B747F8-9654-4282-85D2-65F41AAE7A75}" type="datetimeFigureOut">
              <a:rPr lang="en-US" dirty="0"/>
              <a:t>10/27/2015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5DC5B261-8843-42D1-AAFC-05E20E2D9B97}" type="datetimeFigureOut">
              <a:rPr lang="en-US" dirty="0"/>
              <a:t>10/27/2015</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www.okptce.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State of Clinical Education - Transformation</a:t>
            </a:r>
            <a:endParaRPr lang="en-US" dirty="0"/>
          </a:p>
        </p:txBody>
      </p:sp>
      <p:sp>
        <p:nvSpPr>
          <p:cNvPr id="3" name="Subtitle 2"/>
          <p:cNvSpPr>
            <a:spLocks noGrp="1"/>
          </p:cNvSpPr>
          <p:nvPr>
            <p:ph type="subTitle" idx="1"/>
          </p:nvPr>
        </p:nvSpPr>
        <p:spPr/>
        <p:txBody>
          <a:bodyPr/>
          <a:lstStyle/>
          <a:p>
            <a:r>
              <a:rPr lang="en-US" dirty="0" smtClean="0"/>
              <a:t>Fall 2015</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56930" y="1467612"/>
            <a:ext cx="2857500" cy="2857500"/>
          </a:xfrm>
          <a:prstGeom prst="rect">
            <a:avLst/>
          </a:prstGeom>
        </p:spPr>
      </p:pic>
    </p:spTree>
    <p:extLst>
      <p:ext uri="{BB962C8B-B14F-4D97-AF65-F5344CB8AC3E}">
        <p14:creationId xmlns:p14="http://schemas.microsoft.com/office/powerpoint/2010/main" val="13453925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turn…</a:t>
            </a:r>
            <a:endParaRPr lang="en-US" dirty="0"/>
          </a:p>
        </p:txBody>
      </p:sp>
      <p:sp>
        <p:nvSpPr>
          <p:cNvPr id="3" name="Content Placeholder 2"/>
          <p:cNvSpPr>
            <a:spLocks noGrp="1"/>
          </p:cNvSpPr>
          <p:nvPr>
            <p:ph idx="1"/>
          </p:nvPr>
        </p:nvSpPr>
        <p:spPr/>
        <p:txBody>
          <a:bodyPr>
            <a:normAutofit fontScale="92500" lnSpcReduction="20000"/>
          </a:bodyPr>
          <a:lstStyle/>
          <a:p>
            <a:pPr lvl="1"/>
            <a:r>
              <a:rPr lang="en-US" sz="2400" dirty="0"/>
              <a:t>How would you like to receive the annual request-email, website link, snail mail, fax, or more than one way?</a:t>
            </a:r>
          </a:p>
          <a:p>
            <a:pPr lvl="1"/>
            <a:endParaRPr lang="en-US" sz="2400" dirty="0"/>
          </a:p>
          <a:p>
            <a:pPr lvl="1"/>
            <a:r>
              <a:rPr lang="en-US" sz="2400" dirty="0"/>
              <a:t>Does the March </a:t>
            </a:r>
            <a:r>
              <a:rPr lang="en-US" sz="2400" dirty="0" smtClean="0"/>
              <a:t>mailing date </a:t>
            </a:r>
            <a:r>
              <a:rPr lang="en-US" sz="2400" dirty="0"/>
              <a:t>work for you?</a:t>
            </a:r>
          </a:p>
          <a:p>
            <a:pPr lvl="1"/>
            <a:endParaRPr lang="en-US" sz="2400" dirty="0" smtClean="0"/>
          </a:p>
          <a:p>
            <a:pPr lvl="1"/>
            <a:r>
              <a:rPr lang="en-US" sz="2400" dirty="0" smtClean="0"/>
              <a:t>What </a:t>
            </a:r>
            <a:r>
              <a:rPr lang="en-US" sz="2400" dirty="0" smtClean="0"/>
              <a:t>do you think are the most pressing issues in clinical education?</a:t>
            </a:r>
          </a:p>
          <a:p>
            <a:pPr lvl="1"/>
            <a:endParaRPr lang="en-US" sz="2400" dirty="0" smtClean="0"/>
          </a:p>
          <a:p>
            <a:pPr lvl="1"/>
            <a:r>
              <a:rPr lang="en-US" sz="2400" dirty="0" smtClean="0"/>
              <a:t>What does the word partnership mean to you?</a:t>
            </a:r>
          </a:p>
          <a:p>
            <a:pPr lvl="1"/>
            <a:endParaRPr lang="en-US" sz="2400" dirty="0" smtClean="0"/>
          </a:p>
          <a:p>
            <a:pPr lvl="1"/>
            <a:r>
              <a:rPr lang="en-US" sz="2400" dirty="0" smtClean="0"/>
              <a:t>What do you consider an essential part of a clinical education culture?</a:t>
            </a:r>
          </a:p>
          <a:p>
            <a:pPr lvl="1"/>
            <a:endParaRPr lang="en-US" sz="2400" dirty="0" smtClean="0"/>
          </a:p>
          <a:p>
            <a:pPr lvl="1"/>
            <a:r>
              <a:rPr lang="en-US" sz="2400" dirty="0" smtClean="0"/>
              <a:t>What input do you have regarding student readiness</a:t>
            </a:r>
            <a:r>
              <a:rPr lang="en-US" sz="2400" dirty="0" smtClean="0"/>
              <a:t>?</a:t>
            </a:r>
            <a:endParaRPr lang="en-US" sz="2400" dirty="0"/>
          </a:p>
          <a:p>
            <a:pPr lvl="1"/>
            <a:endParaRPr lang="en-US"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38583" y="734434"/>
            <a:ext cx="2311191" cy="805875"/>
          </a:xfrm>
          <a:prstGeom prst="rect">
            <a:avLst/>
          </a:prstGeom>
        </p:spPr>
      </p:pic>
    </p:spTree>
    <p:extLst>
      <p:ext uri="{BB962C8B-B14F-4D97-AF65-F5344CB8AC3E}">
        <p14:creationId xmlns:p14="http://schemas.microsoft.com/office/powerpoint/2010/main" val="32286838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idx="1"/>
          </p:nvPr>
        </p:nvSpPr>
        <p:spPr>
          <a:xfrm>
            <a:off x="1097280" y="1845734"/>
            <a:ext cx="10058400" cy="4138506"/>
          </a:xfrm>
        </p:spPr>
        <p:txBody>
          <a:bodyPr/>
          <a:lstStyle/>
          <a:p>
            <a:pPr marL="0" indent="0">
              <a:buNone/>
            </a:pPr>
            <a:r>
              <a:rPr lang="en-US" sz="2800" dirty="0" smtClean="0"/>
              <a:t>Following this update, participants will be able to:</a:t>
            </a:r>
          </a:p>
          <a:p>
            <a:pPr lvl="1"/>
            <a:r>
              <a:rPr lang="en-US" sz="2400" dirty="0"/>
              <a:t>I</a:t>
            </a:r>
            <a:r>
              <a:rPr lang="en-US" sz="2400" dirty="0" smtClean="0"/>
              <a:t>dentify key stakeholders involved in shaping in clinical education transformation</a:t>
            </a:r>
          </a:p>
          <a:p>
            <a:pPr lvl="1"/>
            <a:r>
              <a:rPr lang="en-US" sz="2400" dirty="0" smtClean="0"/>
              <a:t>Understand their current roles in the transformative process</a:t>
            </a:r>
          </a:p>
          <a:p>
            <a:pPr lvl="1"/>
            <a:r>
              <a:rPr lang="en-US" sz="2400" dirty="0" smtClean="0"/>
              <a:t>Differentiate priorities currently identified to address from other concerns</a:t>
            </a:r>
          </a:p>
          <a:p>
            <a:pPr lvl="1"/>
            <a:r>
              <a:rPr lang="en-US" sz="2400" dirty="0" smtClean="0"/>
              <a:t>Discuss current initiatives in clinical education at the national, state/regional, and local level</a:t>
            </a:r>
          </a:p>
          <a:p>
            <a:pPr lvl="1"/>
            <a:r>
              <a:rPr lang="en-US" sz="2400" dirty="0" smtClean="0"/>
              <a:t>Begin to identify your role/the role of your facility in the unfolding transformative process</a:t>
            </a:r>
          </a:p>
        </p:txBody>
      </p:sp>
    </p:spTree>
    <p:extLst>
      <p:ext uri="{BB962C8B-B14F-4D97-AF65-F5344CB8AC3E}">
        <p14:creationId xmlns:p14="http://schemas.microsoft.com/office/powerpoint/2010/main" val="24020880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Collaborating Organizations and Stakeholders</a:t>
            </a:r>
            <a:endParaRPr lang="en-US" dirty="0"/>
          </a:p>
        </p:txBody>
      </p:sp>
      <p:sp>
        <p:nvSpPr>
          <p:cNvPr id="3" name="Content Placeholder 2"/>
          <p:cNvSpPr>
            <a:spLocks noGrp="1"/>
          </p:cNvSpPr>
          <p:nvPr>
            <p:ph idx="1"/>
          </p:nvPr>
        </p:nvSpPr>
        <p:spPr>
          <a:xfrm>
            <a:off x="1097280" y="1764454"/>
            <a:ext cx="10058400" cy="4616026"/>
          </a:xfrm>
        </p:spPr>
        <p:txBody>
          <a:bodyPr>
            <a:normAutofit fontScale="92500" lnSpcReduction="20000"/>
          </a:bodyPr>
          <a:lstStyle/>
          <a:p>
            <a:r>
              <a:rPr lang="en-US" dirty="0" smtClean="0"/>
              <a:t>National</a:t>
            </a:r>
          </a:p>
          <a:p>
            <a:pPr lvl="1"/>
            <a:r>
              <a:rPr lang="en-US" dirty="0" smtClean="0"/>
              <a:t>APTA</a:t>
            </a:r>
          </a:p>
          <a:p>
            <a:pPr lvl="1"/>
            <a:r>
              <a:rPr lang="en-US" dirty="0" smtClean="0"/>
              <a:t>APTA-Education Section</a:t>
            </a:r>
          </a:p>
          <a:p>
            <a:pPr lvl="2"/>
            <a:r>
              <a:rPr lang="en-US" sz="1800" dirty="0" smtClean="0">
                <a:solidFill>
                  <a:schemeClr val="accent4">
                    <a:lumMod val="75000"/>
                  </a:schemeClr>
                </a:solidFill>
              </a:rPr>
              <a:t>Education Section Clinical Education Special Interest Group*</a:t>
            </a:r>
          </a:p>
          <a:p>
            <a:pPr lvl="1"/>
            <a:r>
              <a:rPr lang="en-US" dirty="0" smtClean="0"/>
              <a:t>American Council of Academic Physical Therapy (ACAPT)</a:t>
            </a:r>
            <a:r>
              <a:rPr lang="en-US" dirty="0"/>
              <a:t> </a:t>
            </a:r>
            <a:endParaRPr lang="en-US" dirty="0" smtClean="0"/>
          </a:p>
          <a:p>
            <a:pPr lvl="2"/>
            <a:r>
              <a:rPr lang="en-US" sz="1800" dirty="0" smtClean="0">
                <a:solidFill>
                  <a:schemeClr val="accent4">
                    <a:lumMod val="75000"/>
                  </a:schemeClr>
                </a:solidFill>
              </a:rPr>
              <a:t>National Consortium of Clinical Educators*</a:t>
            </a:r>
          </a:p>
          <a:p>
            <a:pPr lvl="1"/>
            <a:r>
              <a:rPr lang="en-US" dirty="0" smtClean="0"/>
              <a:t>(</a:t>
            </a:r>
            <a:r>
              <a:rPr lang="en-US" dirty="0"/>
              <a:t>Commission on Accreditation of Physical Therapist Education</a:t>
            </a:r>
            <a:r>
              <a:rPr lang="en-US" dirty="0" smtClean="0"/>
              <a:t>)</a:t>
            </a:r>
          </a:p>
          <a:p>
            <a:r>
              <a:rPr lang="en-US" dirty="0" smtClean="0"/>
              <a:t>State/Regional</a:t>
            </a:r>
          </a:p>
          <a:p>
            <a:pPr lvl="1"/>
            <a:r>
              <a:rPr lang="en-US" dirty="0" smtClean="0">
                <a:solidFill>
                  <a:schemeClr val="accent4">
                    <a:lumMod val="75000"/>
                  </a:schemeClr>
                </a:solidFill>
              </a:rPr>
              <a:t>Ohio-Kentucky Consortium of Physical Therapy Programs for Clinical Education*</a:t>
            </a:r>
          </a:p>
          <a:p>
            <a:pPr lvl="1"/>
            <a:r>
              <a:rPr lang="en-US" dirty="0" smtClean="0">
                <a:solidFill>
                  <a:schemeClr val="tx1"/>
                </a:solidFill>
              </a:rPr>
              <a:t>State Physical Therapy Associations-OPTA and KPTA</a:t>
            </a:r>
          </a:p>
          <a:p>
            <a:r>
              <a:rPr lang="en-US" dirty="0" smtClean="0">
                <a:solidFill>
                  <a:schemeClr val="tx1"/>
                </a:solidFill>
              </a:rPr>
              <a:t>Programs and Academic Stakeholders</a:t>
            </a:r>
          </a:p>
          <a:p>
            <a:pPr lvl="1"/>
            <a:r>
              <a:rPr lang="en-US" dirty="0" smtClean="0">
                <a:solidFill>
                  <a:schemeClr val="tx1"/>
                </a:solidFill>
              </a:rPr>
              <a:t>Programmatic Advisory Groups</a:t>
            </a:r>
          </a:p>
          <a:p>
            <a:pPr lvl="1"/>
            <a:r>
              <a:rPr lang="en-US" dirty="0" smtClean="0">
                <a:solidFill>
                  <a:schemeClr val="tx1"/>
                </a:solidFill>
              </a:rPr>
              <a:t>DCE’s</a:t>
            </a:r>
          </a:p>
          <a:p>
            <a:pPr lvl="1"/>
            <a:r>
              <a:rPr lang="en-US" dirty="0" smtClean="0">
                <a:solidFill>
                  <a:schemeClr val="tx1"/>
                </a:solidFill>
              </a:rPr>
              <a:t>Students</a:t>
            </a:r>
          </a:p>
          <a:p>
            <a:r>
              <a:rPr lang="en-US" dirty="0" smtClean="0">
                <a:solidFill>
                  <a:schemeClr val="tx1"/>
                </a:solidFill>
              </a:rPr>
              <a:t>Clinical Stakeholders</a:t>
            </a:r>
          </a:p>
          <a:p>
            <a:pPr lvl="1"/>
            <a:r>
              <a:rPr lang="en-US" dirty="0" smtClean="0">
                <a:solidFill>
                  <a:schemeClr val="tx1"/>
                </a:solidFill>
              </a:rPr>
              <a:t>Clinical Faculty (CCCE’s and CI’s/Clinical Mentors)</a:t>
            </a:r>
          </a:p>
          <a:p>
            <a:pPr lvl="1"/>
            <a:endParaRPr lang="en-US" dirty="0"/>
          </a:p>
          <a:p>
            <a:pPr lvl="1"/>
            <a:endParaRPr lang="en-US" dirty="0" smtClean="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31703" y="2966715"/>
            <a:ext cx="2123977" cy="2211504"/>
          </a:xfrm>
          <a:prstGeom prst="rect">
            <a:avLst/>
          </a:prstGeom>
        </p:spPr>
      </p:pic>
    </p:spTree>
    <p:extLst>
      <p:ext uri="{BB962C8B-B14F-4D97-AF65-F5344CB8AC3E}">
        <p14:creationId xmlns:p14="http://schemas.microsoft.com/office/powerpoint/2010/main" val="11008628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APTA</a:t>
            </a:r>
            <a:endParaRPr lang="en-US" dirty="0"/>
          </a:p>
        </p:txBody>
      </p:sp>
      <p:sp>
        <p:nvSpPr>
          <p:cNvPr id="3" name="Content Placeholder 2"/>
          <p:cNvSpPr>
            <a:spLocks noGrp="1"/>
          </p:cNvSpPr>
          <p:nvPr>
            <p:ph idx="1"/>
          </p:nvPr>
        </p:nvSpPr>
        <p:spPr/>
        <p:txBody>
          <a:bodyPr>
            <a:normAutofit lnSpcReduction="10000"/>
          </a:bodyPr>
          <a:lstStyle/>
          <a:p>
            <a:pPr lvl="1"/>
            <a:r>
              <a:rPr lang="en-US" sz="2400" dirty="0" smtClean="0"/>
              <a:t>Multiple Roles:</a:t>
            </a:r>
          </a:p>
          <a:p>
            <a:pPr lvl="2"/>
            <a:r>
              <a:rPr lang="en-US" sz="1800" dirty="0" smtClean="0"/>
              <a:t>Represents physical therapists and their practice- Board of Directors, Sections, House of Delegates</a:t>
            </a:r>
          </a:p>
          <a:p>
            <a:pPr lvl="2"/>
            <a:r>
              <a:rPr lang="en-US" sz="1800" dirty="0" smtClean="0"/>
              <a:t>National and state levels, sections, and SIG’s</a:t>
            </a:r>
          </a:p>
          <a:p>
            <a:pPr lvl="2"/>
            <a:r>
              <a:rPr lang="en-US" sz="1800" dirty="0" smtClean="0"/>
              <a:t>Vision, mission, and directives </a:t>
            </a:r>
          </a:p>
          <a:p>
            <a:pPr lvl="2"/>
            <a:r>
              <a:rPr lang="en-US" sz="1800" dirty="0" smtClean="0"/>
              <a:t>Career development and lifelong learning</a:t>
            </a:r>
          </a:p>
          <a:p>
            <a:pPr lvl="2"/>
            <a:r>
              <a:rPr lang="en-US" sz="1800" dirty="0" smtClean="0"/>
              <a:t>Advocates on issues related to policy and reimbursement</a:t>
            </a:r>
          </a:p>
          <a:p>
            <a:pPr lvl="2"/>
            <a:r>
              <a:rPr lang="en-US" sz="1800" dirty="0" smtClean="0"/>
              <a:t>Communicates shared concerns to other organizations and within the organization</a:t>
            </a:r>
          </a:p>
          <a:p>
            <a:pPr lvl="2"/>
            <a:r>
              <a:rPr lang="en-US" sz="1800" dirty="0" smtClean="0"/>
              <a:t>Educates the general public</a:t>
            </a:r>
          </a:p>
          <a:p>
            <a:pPr lvl="1"/>
            <a:endParaRPr lang="en-US" dirty="0"/>
          </a:p>
          <a:p>
            <a:pPr lvl="1"/>
            <a:r>
              <a:rPr lang="en-US" sz="2400" dirty="0" smtClean="0"/>
              <a:t>Education Section (See also CAPTE)</a:t>
            </a:r>
          </a:p>
          <a:p>
            <a:pPr lvl="1"/>
            <a:r>
              <a:rPr lang="en-US" sz="2400" dirty="0" smtClean="0"/>
              <a:t>Clinical Education Special Interest Group</a:t>
            </a:r>
          </a:p>
          <a:p>
            <a:pPr lvl="2"/>
            <a:r>
              <a:rPr lang="en-US" sz="1800" dirty="0" smtClean="0"/>
              <a:t>Links Academic Faculty and Clinical Faculty together </a:t>
            </a:r>
            <a:endParaRPr lang="en-US" sz="1800" dirty="0"/>
          </a:p>
        </p:txBody>
      </p:sp>
      <p:pic>
        <p:nvPicPr>
          <p:cNvPr id="3074" name="Picture 2" descr="APTA Hom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30451" y="4806176"/>
            <a:ext cx="3425230" cy="10183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46688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APTA-Education Section – </a:t>
            </a:r>
            <a:r>
              <a:rPr lang="en-US" dirty="0" err="1" smtClean="0"/>
              <a:t>Clin</a:t>
            </a:r>
            <a:r>
              <a:rPr lang="en-US" dirty="0" smtClean="0"/>
              <a:t> Ed SIG</a:t>
            </a:r>
            <a:endParaRPr lang="en-US" dirty="0"/>
          </a:p>
        </p:txBody>
      </p:sp>
      <p:sp>
        <p:nvSpPr>
          <p:cNvPr id="3" name="Content Placeholder 2"/>
          <p:cNvSpPr>
            <a:spLocks noGrp="1"/>
          </p:cNvSpPr>
          <p:nvPr>
            <p:ph idx="1"/>
          </p:nvPr>
        </p:nvSpPr>
        <p:spPr/>
        <p:txBody>
          <a:bodyPr>
            <a:normAutofit/>
          </a:bodyPr>
          <a:lstStyle/>
          <a:p>
            <a:pPr lvl="1"/>
            <a:r>
              <a:rPr lang="en-US" sz="2400" dirty="0" smtClean="0"/>
              <a:t>Links PT and PTA programs and clinicians/clinical faculty together</a:t>
            </a:r>
          </a:p>
          <a:p>
            <a:pPr lvl="1"/>
            <a:r>
              <a:rPr lang="en-US" sz="2400" dirty="0" smtClean="0"/>
              <a:t>March Mailing Date</a:t>
            </a:r>
          </a:p>
          <a:p>
            <a:pPr lvl="1"/>
            <a:endParaRPr lang="en-US" sz="2400" dirty="0"/>
          </a:p>
          <a:p>
            <a:pPr lvl="1"/>
            <a:endParaRPr lang="en-US" sz="2400" dirty="0"/>
          </a:p>
        </p:txBody>
      </p:sp>
    </p:spTree>
    <p:extLst>
      <p:ext uri="{BB962C8B-B14F-4D97-AF65-F5344CB8AC3E}">
        <p14:creationId xmlns:p14="http://schemas.microsoft.com/office/powerpoint/2010/main" val="4116781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KPTA and OPTA</a:t>
            </a:r>
            <a:endParaRPr lang="en-US" dirty="0"/>
          </a:p>
        </p:txBody>
      </p:sp>
      <p:sp>
        <p:nvSpPr>
          <p:cNvPr id="3" name="Content Placeholder 2"/>
          <p:cNvSpPr>
            <a:spLocks noGrp="1"/>
          </p:cNvSpPr>
          <p:nvPr>
            <p:ph idx="1"/>
          </p:nvPr>
        </p:nvSpPr>
        <p:spPr/>
        <p:txBody>
          <a:bodyPr>
            <a:normAutofit/>
          </a:bodyPr>
          <a:lstStyle/>
          <a:p>
            <a:pPr lvl="1"/>
            <a:r>
              <a:rPr lang="en-US" sz="2400" dirty="0" smtClean="0"/>
              <a:t>State Organizations</a:t>
            </a:r>
          </a:p>
          <a:p>
            <a:pPr lvl="1"/>
            <a:r>
              <a:rPr lang="en-US" sz="2400" dirty="0" smtClean="0"/>
              <a:t>Board of Directors</a:t>
            </a:r>
          </a:p>
          <a:p>
            <a:pPr lvl="1"/>
            <a:r>
              <a:rPr lang="en-US" sz="2400" dirty="0" smtClean="0"/>
              <a:t>Delegates to the House of Delegates</a:t>
            </a:r>
          </a:p>
          <a:p>
            <a:pPr lvl="1"/>
            <a:r>
              <a:rPr lang="en-US" sz="2400" dirty="0" smtClean="0"/>
              <a:t>Directors</a:t>
            </a:r>
          </a:p>
          <a:p>
            <a:pPr lvl="1"/>
            <a:r>
              <a:rPr lang="en-US" sz="2400" dirty="0" smtClean="0"/>
              <a:t>Liaisons to education programs in the state</a:t>
            </a:r>
            <a:endParaRPr lang="en-US" sz="2400" dirty="0"/>
          </a:p>
        </p:txBody>
      </p:sp>
      <p:pic>
        <p:nvPicPr>
          <p:cNvPr id="4098" name="Picture 2" descr="Ohio Physical Therapy Associ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7280" y="4910834"/>
            <a:ext cx="4543425" cy="67627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p:cNvPicPr>
            <a:picLocks noChangeAspect="1"/>
          </p:cNvPicPr>
          <p:nvPr/>
        </p:nvPicPr>
        <p:blipFill>
          <a:blip r:embed="rId3"/>
          <a:stretch>
            <a:fillRect/>
          </a:stretch>
        </p:blipFill>
        <p:spPr>
          <a:xfrm>
            <a:off x="6612255" y="4462749"/>
            <a:ext cx="4543425" cy="676275"/>
          </a:xfrm>
          <a:prstGeom prst="rect">
            <a:avLst/>
          </a:prstGeom>
        </p:spPr>
      </p:pic>
      <p:pic>
        <p:nvPicPr>
          <p:cNvPr id="4100" name="Picture 4" descr="http://www.kpta.org/graphics/logo.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97280" y="4303332"/>
            <a:ext cx="4442646" cy="868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22444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American Council of Academic Physical Therapy (ACAPT)</a:t>
            </a:r>
            <a:endParaRPr lang="en-US" dirty="0"/>
          </a:p>
        </p:txBody>
      </p:sp>
      <p:sp>
        <p:nvSpPr>
          <p:cNvPr id="3" name="Content Placeholder 2"/>
          <p:cNvSpPr>
            <a:spLocks noGrp="1"/>
          </p:cNvSpPr>
          <p:nvPr>
            <p:ph idx="1"/>
          </p:nvPr>
        </p:nvSpPr>
        <p:spPr/>
        <p:txBody>
          <a:bodyPr/>
          <a:lstStyle/>
          <a:p>
            <a:pPr marL="578358" lvl="1" indent="-285750"/>
            <a:r>
              <a:rPr lang="en-US" dirty="0" smtClean="0"/>
              <a:t>Originally a subgroup of APTA in 2010</a:t>
            </a:r>
          </a:p>
          <a:p>
            <a:pPr marL="578358" lvl="1" indent="-285750"/>
            <a:r>
              <a:rPr lang="en-US" dirty="0" smtClean="0"/>
              <a:t>Renamed at the 2013 HOD</a:t>
            </a:r>
          </a:p>
          <a:p>
            <a:pPr marL="578358" lvl="1" indent="-285750"/>
            <a:r>
              <a:rPr lang="en-US" dirty="0" smtClean="0"/>
              <a:t>Purpose is to:</a:t>
            </a:r>
          </a:p>
          <a:p>
            <a:pPr marL="761238" lvl="2" indent="-285750"/>
            <a:r>
              <a:rPr lang="en-US" dirty="0"/>
              <a:t>A</a:t>
            </a:r>
            <a:r>
              <a:rPr lang="en-US" dirty="0" smtClean="0"/>
              <a:t>dvance </a:t>
            </a:r>
            <a:r>
              <a:rPr lang="en-US" dirty="0"/>
              <a:t>the enterprise of academic physical therapy by promoting the highest standards of excellence. </a:t>
            </a:r>
            <a:endParaRPr lang="en-US" dirty="0" smtClean="0"/>
          </a:p>
          <a:p>
            <a:pPr marL="761238" lvl="2" indent="-285750"/>
            <a:r>
              <a:rPr lang="en-US" dirty="0"/>
              <a:t>A</a:t>
            </a:r>
            <a:r>
              <a:rPr lang="en-US" dirty="0" smtClean="0"/>
              <a:t>cademic </a:t>
            </a:r>
            <a:r>
              <a:rPr lang="en-US" dirty="0"/>
              <a:t>physical therapy includes all aspects of physical therapist education, including clinical education, and post-professional education</a:t>
            </a:r>
            <a:r>
              <a:rPr lang="en-US" dirty="0" smtClean="0"/>
              <a:t>.</a:t>
            </a:r>
          </a:p>
          <a:p>
            <a:pPr marL="578358" lvl="1" indent="-285750"/>
            <a:r>
              <a:rPr lang="en-US" dirty="0" smtClean="0"/>
              <a:t>One of the sponsors of the 2014 Clinical Education Summit held in Kansas City, MO</a:t>
            </a:r>
          </a:p>
          <a:p>
            <a:pPr marL="578358" lvl="1" indent="-285750"/>
            <a:endParaRPr lang="en-US" dirty="0"/>
          </a:p>
        </p:txBody>
      </p:sp>
      <p:pic>
        <p:nvPicPr>
          <p:cNvPr id="2050" name="Picture 2" descr="http://www.acapt.org/images/horiztonal-fullcolo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69430" y="4418748"/>
            <a:ext cx="428625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63706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Post-Summit</a:t>
            </a:r>
            <a:endParaRPr lang="en-US" dirty="0"/>
          </a:p>
        </p:txBody>
      </p:sp>
      <p:sp>
        <p:nvSpPr>
          <p:cNvPr id="3" name="Content Placeholder 2"/>
          <p:cNvSpPr>
            <a:spLocks noGrp="1"/>
          </p:cNvSpPr>
          <p:nvPr>
            <p:ph idx="1"/>
          </p:nvPr>
        </p:nvSpPr>
        <p:spPr/>
        <p:txBody>
          <a:bodyPr/>
          <a:lstStyle/>
          <a:p>
            <a:pPr marL="578358" lvl="1" indent="-285750"/>
            <a:r>
              <a:rPr lang="en-US" dirty="0" smtClean="0"/>
              <a:t>NCCE (National Consortium of Clinical Educators)- Christine McCallum</a:t>
            </a:r>
          </a:p>
          <a:p>
            <a:pPr marL="578358" lvl="1" indent="-285750"/>
            <a:r>
              <a:rPr lang="en-US" dirty="0" smtClean="0"/>
              <a:t>Strategic Initiatives</a:t>
            </a:r>
          </a:p>
          <a:p>
            <a:pPr marL="761238" lvl="2" indent="-285750"/>
            <a:r>
              <a:rPr lang="en-US" dirty="0" smtClean="0"/>
              <a:t>Integrated Clinical Experiences (ICE)</a:t>
            </a:r>
          </a:p>
          <a:p>
            <a:pPr marL="761238" lvl="2" indent="-285750"/>
            <a:r>
              <a:rPr lang="en-US" dirty="0" smtClean="0"/>
              <a:t>Student Readiness</a:t>
            </a:r>
          </a:p>
          <a:p>
            <a:pPr marL="578358" lvl="1" indent="-285750"/>
            <a:r>
              <a:rPr lang="en-US" dirty="0" smtClean="0"/>
              <a:t>Identification of Resource Groups for a Shared Vision</a:t>
            </a:r>
          </a:p>
          <a:p>
            <a:pPr marL="578358" lvl="1" indent="-285750"/>
            <a:r>
              <a:rPr lang="en-US" dirty="0" smtClean="0"/>
              <a:t>Emphasis on Partnerships and a Culture of Partnership</a:t>
            </a:r>
          </a:p>
          <a:p>
            <a:pPr marL="578358" lvl="1" indent="-285750"/>
            <a:r>
              <a:rPr lang="en-US" dirty="0" smtClean="0"/>
              <a:t>Identification of Funding Sources</a:t>
            </a:r>
          </a:p>
          <a:p>
            <a:pPr marL="578358" lvl="1" indent="-285750"/>
            <a:endParaRPr lang="en-US" dirty="0" smtClean="0"/>
          </a:p>
          <a:p>
            <a:pPr marL="292608" lvl="1" indent="0">
              <a:buNone/>
            </a:pPr>
            <a:endParaRPr lang="en-US" dirty="0"/>
          </a:p>
        </p:txBody>
      </p:sp>
    </p:spTree>
    <p:extLst>
      <p:ext uri="{BB962C8B-B14F-4D97-AF65-F5344CB8AC3E}">
        <p14:creationId xmlns:p14="http://schemas.microsoft.com/office/powerpoint/2010/main" val="36447488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Ohio-Kentucky Consortium</a:t>
            </a:r>
            <a:endParaRPr lang="en-US" dirty="0"/>
          </a:p>
        </p:txBody>
      </p:sp>
      <p:sp>
        <p:nvSpPr>
          <p:cNvPr id="3" name="Content Placeholder 2"/>
          <p:cNvSpPr>
            <a:spLocks noGrp="1"/>
          </p:cNvSpPr>
          <p:nvPr>
            <p:ph idx="1"/>
          </p:nvPr>
        </p:nvSpPr>
        <p:spPr/>
        <p:txBody>
          <a:bodyPr>
            <a:normAutofit/>
          </a:bodyPr>
          <a:lstStyle/>
          <a:p>
            <a:pPr lvl="1"/>
            <a:r>
              <a:rPr lang="en-US" sz="2400" dirty="0" smtClean="0"/>
              <a:t>Website- </a:t>
            </a:r>
            <a:r>
              <a:rPr lang="en-US" sz="2400" dirty="0" smtClean="0">
                <a:hlinkClick r:id="rId2"/>
              </a:rPr>
              <a:t>www.okptce.com</a:t>
            </a:r>
            <a:endParaRPr lang="en-US" sz="2400" dirty="0" smtClean="0"/>
          </a:p>
          <a:p>
            <a:pPr lvl="2"/>
            <a:r>
              <a:rPr lang="en-US" sz="1800" dirty="0" smtClean="0"/>
              <a:t>Browse our sections</a:t>
            </a:r>
          </a:p>
          <a:p>
            <a:pPr lvl="2"/>
            <a:r>
              <a:rPr lang="en-US" sz="2000" b="1" dirty="0" smtClean="0">
                <a:solidFill>
                  <a:schemeClr val="accent6">
                    <a:lumMod val="50000"/>
                  </a:schemeClr>
                </a:solidFill>
              </a:rPr>
              <a:t>Join our membership list </a:t>
            </a:r>
            <a:r>
              <a:rPr lang="en-US" sz="1800" dirty="0" smtClean="0">
                <a:solidFill>
                  <a:schemeClr val="accent6">
                    <a:lumMod val="50000"/>
                  </a:schemeClr>
                </a:solidFill>
              </a:rPr>
              <a:t>-updates are only sent to the membership on a monthly basis!!</a:t>
            </a:r>
          </a:p>
          <a:p>
            <a:pPr lvl="2"/>
            <a:r>
              <a:rPr lang="en-US" sz="1800" dirty="0" smtClean="0">
                <a:solidFill>
                  <a:schemeClr val="tx1"/>
                </a:solidFill>
              </a:rPr>
              <a:t>Read our monthly blog!</a:t>
            </a:r>
          </a:p>
          <a:p>
            <a:pPr lvl="2"/>
            <a:endParaRPr lang="en-US" sz="1800" dirty="0" smtClean="0">
              <a:solidFill>
                <a:schemeClr val="tx1"/>
              </a:solidFill>
            </a:endParaRPr>
          </a:p>
          <a:p>
            <a:pPr lvl="1"/>
            <a:endParaRPr lang="en-US" sz="2400" dirty="0"/>
          </a:p>
        </p:txBody>
      </p:sp>
      <p:pic>
        <p:nvPicPr>
          <p:cNvPr id="4" name="Picture 3"/>
          <p:cNvPicPr>
            <a:picLocks noChangeAspect="1"/>
          </p:cNvPicPr>
          <p:nvPr/>
        </p:nvPicPr>
        <p:blipFill>
          <a:blip r:embed="rId3"/>
          <a:stretch>
            <a:fillRect/>
          </a:stretch>
        </p:blipFill>
        <p:spPr>
          <a:xfrm>
            <a:off x="8652388" y="613317"/>
            <a:ext cx="2503292" cy="1934544"/>
          </a:xfrm>
          <a:prstGeom prst="rect">
            <a:avLst/>
          </a:prstGeom>
        </p:spPr>
      </p:pic>
    </p:spTree>
    <p:extLst>
      <p:ext uri="{BB962C8B-B14F-4D97-AF65-F5344CB8AC3E}">
        <p14:creationId xmlns:p14="http://schemas.microsoft.com/office/powerpoint/2010/main" val="1890254336"/>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212</TotalTime>
  <Words>635</Words>
  <Application>Microsoft Office PowerPoint</Application>
  <PresentationFormat>Custom</PresentationFormat>
  <Paragraphs>83</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Retrospect</vt:lpstr>
      <vt:lpstr>State of Clinical Education - Transformation</vt:lpstr>
      <vt:lpstr>Learning Objectives</vt:lpstr>
      <vt:lpstr>Collaborating Organizations and Stakeholders</vt:lpstr>
      <vt:lpstr>APTA</vt:lpstr>
      <vt:lpstr>APTA-Education Section – Clin Ed SIG</vt:lpstr>
      <vt:lpstr>KPTA and OPTA</vt:lpstr>
      <vt:lpstr>American Council of Academic Physical Therapy (ACAPT)</vt:lpstr>
      <vt:lpstr>Post-Summit</vt:lpstr>
      <vt:lpstr>Ohio-Kentucky Consortium</vt:lpstr>
      <vt:lpstr>Your turn…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of Clinical Education</dc:title>
  <dc:creator>Amy Both</dc:creator>
  <cp:lastModifiedBy>Both, Amy</cp:lastModifiedBy>
  <cp:revision>13</cp:revision>
  <dcterms:created xsi:type="dcterms:W3CDTF">2015-10-26T17:13:09Z</dcterms:created>
  <dcterms:modified xsi:type="dcterms:W3CDTF">2015-10-27T15:22:42Z</dcterms:modified>
</cp:coreProperties>
</file>