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3"/>
  </p:notesMasterIdLst>
  <p:handoutMasterIdLst>
    <p:handoutMasterId r:id="rId14"/>
  </p:handoutMasterIdLst>
  <p:sldIdLst>
    <p:sldId id="257" r:id="rId3"/>
    <p:sldId id="258" r:id="rId4"/>
    <p:sldId id="259" r:id="rId5"/>
    <p:sldId id="260" r:id="rId6"/>
    <p:sldId id="261" r:id="rId7"/>
    <p:sldId id="262" r:id="rId8"/>
    <p:sldId id="270" r:id="rId9"/>
    <p:sldId id="267" r:id="rId10"/>
    <p:sldId id="263" r:id="rId11"/>
    <p:sldId id="266" r:id="rId12"/>
  </p:sldIdLst>
  <p:sldSz cx="12188825" cy="6858000"/>
  <p:notesSz cx="7010400" cy="9296400"/>
  <p:custDataLst>
    <p:tags r:id="rId15"/>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612" autoAdjust="0"/>
  </p:normalViewPr>
  <p:slideViewPr>
    <p:cSldViewPr showGuides="1">
      <p:cViewPr>
        <p:scale>
          <a:sx n="98" d="100"/>
          <a:sy n="98" d="100"/>
        </p:scale>
        <p:origin x="-1074" y="-7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11/2/2015</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11/2/2015</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How many of you have</a:t>
            </a:r>
            <a:r>
              <a:rPr lang="en-US" baseline="0" dirty="0" smtClean="0"/>
              <a:t> had students with the 1:1 model?</a:t>
            </a:r>
          </a:p>
          <a:p>
            <a:endParaRPr lang="en-US" baseline="0" dirty="0" smtClean="0"/>
          </a:p>
          <a:p>
            <a:r>
              <a:rPr lang="en-US" dirty="0" smtClean="0"/>
              <a:t>2:1    Research</a:t>
            </a:r>
            <a:r>
              <a:rPr lang="en-US" baseline="0" dirty="0" smtClean="0"/>
              <a:t> dates back to 1996 in the Physical Therapy Journal, assessing the 2:1 model….that was nearly 20 years ago!!! How many of you have embarked on the 2:1 model?</a:t>
            </a:r>
          </a:p>
          <a:p>
            <a:endParaRPr lang="en-US" baseline="0" dirty="0" smtClean="0"/>
          </a:p>
          <a:p>
            <a:r>
              <a:rPr lang="en-US" baseline="0" dirty="0" smtClean="0"/>
              <a:t>1:2   This is used primarily with CI’s who are part time.  Between the 2 therapists, they work a full work week</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17481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feel that it optimizes peer learning, learning from the other student (not solely the CI) in a clinical setting</a:t>
            </a:r>
            <a:r>
              <a:rPr lang="en-US" baseline="0" dirty="0" smtClean="0"/>
              <a:t> through reflective learning.  AKA: peer collaboration.</a:t>
            </a:r>
          </a:p>
          <a:p>
            <a:endParaRPr lang="en-US" baseline="0" dirty="0" smtClean="0"/>
          </a:p>
          <a:p>
            <a:endParaRPr lang="en-US" baseline="0" dirty="0" smtClean="0"/>
          </a:p>
          <a:p>
            <a:endParaRPr lang="en-US" baseline="0" dirty="0" smtClean="0"/>
          </a:p>
          <a:p>
            <a:r>
              <a:rPr lang="en-US" baseline="0" dirty="0" smtClean="0"/>
              <a:t>Students were reported to demonstrate more confidence in their skills when performing them in the presence of a peer (student is an equal, not superior).  A less intimidating environment.</a:t>
            </a:r>
          </a:p>
          <a:p>
            <a:endParaRPr lang="en-US" baseline="0" dirty="0" smtClean="0"/>
          </a:p>
          <a:p>
            <a:endParaRPr lang="en-US" baseline="0" dirty="0" smtClean="0"/>
          </a:p>
          <a:p>
            <a:endParaRPr lang="en-US" baseline="0" dirty="0" smtClean="0"/>
          </a:p>
          <a:p>
            <a:r>
              <a:rPr lang="en-US" baseline="0" dirty="0" smtClean="0"/>
              <a:t>Students began to develop clinical relationships with their peer.  Bouncing ideas and concepts off each other.  Also, a person who is usually more available than the CI to “practice” skills on prior to working on a patient.</a:t>
            </a:r>
          </a:p>
          <a:p>
            <a:endParaRPr lang="en-US" baseline="0" dirty="0" smtClean="0"/>
          </a:p>
          <a:p>
            <a:r>
              <a:rPr lang="en-US" baseline="0" dirty="0" smtClean="0"/>
              <a:t>What does this simulate? A: The real world.  As a PT/PTA, we bounce ideas, concepts, concerns off our colleagues.  The students are beginning to foster this environment in their clinical!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00280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 experienced</a:t>
            </a:r>
            <a:r>
              <a:rPr lang="en-US" baseline="0" dirty="0" smtClean="0"/>
              <a:t> more time to plan for individualized learning activities for each student since the CI was not directly involved in each and every patients treatment session. This allowed for more frequent formative feedback.</a:t>
            </a:r>
          </a:p>
          <a:p>
            <a:endParaRPr lang="en-US" baseline="0" dirty="0" smtClean="0"/>
          </a:p>
          <a:p>
            <a:endParaRPr lang="en-US" baseline="0" dirty="0" smtClean="0"/>
          </a:p>
          <a:p>
            <a:endParaRPr lang="en-US" baseline="0" dirty="0" smtClean="0"/>
          </a:p>
          <a:p>
            <a:r>
              <a:rPr lang="en-US" baseline="0" dirty="0" smtClean="0"/>
              <a:t>Research shows that with the 2:1 model, productivity initially decreases due to orientation/time to acclimate students to environment, HOWEVER, cumulatively over the 8-10 week clinical, productivity is doubled.</a:t>
            </a:r>
          </a:p>
          <a:p>
            <a:endParaRPr lang="en-US" baseline="0" dirty="0" smtClean="0"/>
          </a:p>
          <a:p>
            <a:endParaRPr lang="en-US" baseline="0" dirty="0" smtClean="0"/>
          </a:p>
          <a:p>
            <a:r>
              <a:rPr lang="en-US" baseline="0" dirty="0" smtClean="0"/>
              <a:t>Students rely more on each other for clinical learning/clinical reasoning rather than the CI. NOTE: the CI continues to have an integral role in the education of clinical decision making….its just the beginning thought processes of the students are bounced off each other first!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49073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 is sharing their time between 2 students, limiting the 1:1 time for formative feedback.</a:t>
            </a:r>
          </a:p>
          <a:p>
            <a:endParaRPr lang="en-US" dirty="0" smtClean="0"/>
          </a:p>
          <a:p>
            <a:endParaRPr lang="en-US" dirty="0" smtClean="0"/>
          </a:p>
          <a:p>
            <a:endParaRPr lang="en-US" dirty="0" smtClean="0"/>
          </a:p>
          <a:p>
            <a:r>
              <a:rPr lang="en-US" dirty="0" smtClean="0"/>
              <a:t>If the census is low, it limits “hands on” time with patients</a:t>
            </a:r>
          </a:p>
          <a:p>
            <a:endParaRPr lang="en-US" dirty="0" smtClean="0"/>
          </a:p>
          <a:p>
            <a:endParaRPr lang="en-US" dirty="0" smtClean="0"/>
          </a:p>
          <a:p>
            <a:endParaRPr lang="en-US" dirty="0" smtClean="0"/>
          </a:p>
          <a:p>
            <a:r>
              <a:rPr lang="en-US" dirty="0" smtClean="0"/>
              <a:t>Does not allow for student to gain “Independence”</a:t>
            </a:r>
          </a:p>
          <a:p>
            <a:endParaRPr lang="en-US" dirty="0" smtClean="0"/>
          </a:p>
          <a:p>
            <a:endParaRPr lang="en-US" dirty="0" smtClean="0"/>
          </a:p>
          <a:p>
            <a:r>
              <a:rPr lang="en-US" dirty="0" smtClean="0"/>
              <a:t>BIAS:</a:t>
            </a:r>
            <a:r>
              <a:rPr lang="en-US" baseline="0" dirty="0" smtClean="0"/>
              <a:t> ________________________________</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79081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394526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DCE/ACCE: </a:t>
            </a:r>
            <a:r>
              <a:rPr lang="en-US" dirty="0" smtClean="0"/>
              <a:t>pairing students to optimize learning.  They</a:t>
            </a:r>
            <a:r>
              <a:rPr lang="en-US" baseline="0" dirty="0" smtClean="0"/>
              <a:t> know the students best!</a:t>
            </a:r>
          </a:p>
          <a:p>
            <a:endParaRPr lang="en-US" baseline="0" dirty="0" smtClean="0"/>
          </a:p>
          <a:p>
            <a:endParaRPr lang="en-US" baseline="0" dirty="0" smtClean="0"/>
          </a:p>
          <a:p>
            <a:r>
              <a:rPr lang="en-US" b="1" baseline="0" dirty="0" smtClean="0"/>
              <a:t>CCCE: </a:t>
            </a:r>
            <a:r>
              <a:rPr lang="en-US" baseline="0" dirty="0" smtClean="0"/>
              <a:t>support the CI in teaching strategies, time management.  CI CREDENTIALLING  COURSE! </a:t>
            </a:r>
          </a:p>
          <a:p>
            <a:endParaRPr lang="en-US" baseline="0" dirty="0" smtClean="0"/>
          </a:p>
          <a:p>
            <a:endParaRPr lang="en-US" baseline="0" dirty="0" smtClean="0"/>
          </a:p>
          <a:p>
            <a:r>
              <a:rPr lang="en-US" b="1" baseline="0" dirty="0" smtClean="0"/>
              <a:t>CI: </a:t>
            </a:r>
          </a:p>
          <a:p>
            <a:endParaRPr lang="en-US" b="1" baseline="0" dirty="0" smtClean="0"/>
          </a:p>
          <a:p>
            <a:endParaRPr lang="en-US" b="1" baseline="0" dirty="0" smtClean="0"/>
          </a:p>
          <a:p>
            <a:endParaRPr lang="en-US" b="0" baseline="0" dirty="0" smtClean="0"/>
          </a:p>
          <a:p>
            <a:r>
              <a:rPr lang="en-US" b="1" baseline="0" dirty="0" smtClean="0"/>
              <a:t>Students: </a:t>
            </a:r>
            <a:r>
              <a:rPr lang="en-US" b="0" baseline="0" dirty="0" smtClean="0"/>
              <a:t>identify learning styles, </a:t>
            </a:r>
            <a:r>
              <a:rPr lang="en-US" b="0" baseline="0" dirty="0" err="1" smtClean="0"/>
              <a:t>commicate</a:t>
            </a:r>
            <a:r>
              <a:rPr lang="en-US" b="0" baseline="0" dirty="0" smtClean="0"/>
              <a:t> with CI, objectives</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6244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510554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t>11/2/2015</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t>11/2/2015</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solidFill>
                  <a:schemeClr val="accent2">
                    <a:lumMod val="75000"/>
                  </a:schemeClr>
                </a:solidFill>
              </a:rPr>
              <a:t>Presented by: </a:t>
            </a:r>
          </a:p>
          <a:p>
            <a:r>
              <a:rPr lang="en-US" dirty="0" smtClean="0">
                <a:solidFill>
                  <a:schemeClr val="accent2">
                    <a:lumMod val="75000"/>
                  </a:schemeClr>
                </a:solidFill>
              </a:rPr>
              <a:t>Susan Hartman, PT, MBA, CCCE</a:t>
            </a:r>
          </a:p>
          <a:p>
            <a:r>
              <a:rPr lang="en-US" dirty="0" smtClean="0">
                <a:solidFill>
                  <a:schemeClr val="accent2">
                    <a:lumMod val="75000"/>
                  </a:schemeClr>
                </a:solidFill>
              </a:rPr>
              <a:t>Mercy St. Vincent Medical Center</a:t>
            </a:r>
            <a:endParaRPr lang="en-US" dirty="0">
              <a:solidFill>
                <a:schemeClr val="accent2">
                  <a:lumMod val="75000"/>
                </a:schemeClr>
              </a:solidFill>
            </a:endParaRPr>
          </a:p>
        </p:txBody>
      </p:sp>
      <p:sp>
        <p:nvSpPr>
          <p:cNvPr id="2" name="Title 1"/>
          <p:cNvSpPr>
            <a:spLocks noGrp="1"/>
          </p:cNvSpPr>
          <p:nvPr>
            <p:ph type="ctrTitle"/>
          </p:nvPr>
        </p:nvSpPr>
        <p:spPr/>
        <p:txBody>
          <a:bodyPr/>
          <a:lstStyle/>
          <a:p>
            <a:r>
              <a:rPr lang="en-US" dirty="0" smtClean="0"/>
              <a:t>Exploring Supervisory Alternatives in Clinical Education</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O’Conner A, Cahill M, McKay E: Revisiting 1:1 and 2:1 Clinical Placement Models: Student and Clinical </a:t>
            </a:r>
            <a:r>
              <a:rPr lang="en-US" dirty="0"/>
              <a:t>E</a:t>
            </a:r>
            <a:r>
              <a:rPr lang="en-US" dirty="0" smtClean="0"/>
              <a:t>ducator </a:t>
            </a:r>
            <a:r>
              <a:rPr lang="en-US" dirty="0"/>
              <a:t>P</a:t>
            </a:r>
            <a:r>
              <a:rPr lang="en-US" dirty="0" smtClean="0"/>
              <a:t>erspectives. Australian Occupational Therapy Journal 2012; 59:276-283</a:t>
            </a:r>
          </a:p>
          <a:p>
            <a:r>
              <a:rPr lang="en-US" dirty="0" err="1" smtClean="0"/>
              <a:t>Ridnflesh</a:t>
            </a:r>
            <a:r>
              <a:rPr lang="en-US" dirty="0" smtClean="0"/>
              <a:t> A, </a:t>
            </a:r>
            <a:r>
              <a:rPr lang="en-US" dirty="0" err="1" smtClean="0"/>
              <a:t>Dunfee</a:t>
            </a:r>
            <a:r>
              <a:rPr lang="en-US" dirty="0" smtClean="0"/>
              <a:t> H, </a:t>
            </a:r>
            <a:r>
              <a:rPr lang="en-US" dirty="0" err="1" smtClean="0"/>
              <a:t>Cieslak</a:t>
            </a:r>
            <a:r>
              <a:rPr lang="en-US" dirty="0" smtClean="0"/>
              <a:t> K, </a:t>
            </a:r>
            <a:r>
              <a:rPr lang="en-US" dirty="0" err="1" smtClean="0"/>
              <a:t>Eishchen</a:t>
            </a:r>
            <a:r>
              <a:rPr lang="en-US" dirty="0" smtClean="0"/>
              <a:t> S, et al.: Collaborative Model of Clinical Education in Physical and Occupational Therapy at the Mayo Clinic. Journal of Allied Health Fall 2009; 38:132-142.</a:t>
            </a:r>
          </a:p>
          <a:p>
            <a:r>
              <a:rPr lang="en-US" dirty="0" err="1" smtClean="0"/>
              <a:t>Triggs</a:t>
            </a:r>
            <a:r>
              <a:rPr lang="en-US" dirty="0" err="1"/>
              <a:t>-</a:t>
            </a:r>
            <a:r>
              <a:rPr lang="en-US" dirty="0" err="1" smtClean="0"/>
              <a:t>Nemshick</a:t>
            </a:r>
            <a:r>
              <a:rPr lang="en-US" dirty="0" smtClean="0"/>
              <a:t> M, Shepard K: Physical Therapy Clinical Education in a 2:1 Student-Instructor Education Model. Physical Therapy Journal 1996; 76:968-981</a:t>
            </a:r>
          </a:p>
        </p:txBody>
      </p:sp>
      <p:sp>
        <p:nvSpPr>
          <p:cNvPr id="2" name="Title 1"/>
          <p:cNvSpPr>
            <a:spLocks noGrp="1"/>
          </p:cNvSpPr>
          <p:nvPr>
            <p:ph type="title"/>
          </p:nvPr>
        </p:nvSpPr>
        <p:spPr/>
        <p:txBody>
          <a:bodyPr/>
          <a:lstStyle/>
          <a:p>
            <a:r>
              <a:rPr lang="en-US" b="1" dirty="0" smtClean="0"/>
              <a:t>References</a:t>
            </a:r>
            <a:endParaRPr lang="en-US" b="1" dirty="0"/>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473200"/>
            <a:ext cx="10157354" cy="4470400"/>
          </a:xfrm>
        </p:spPr>
        <p:txBody>
          <a:bodyPr>
            <a:noAutofit/>
          </a:bodyPr>
          <a:lstStyle/>
          <a:p>
            <a:r>
              <a:rPr lang="en-US" sz="2800" dirty="0" smtClean="0"/>
              <a:t>Identify the contemporary collaborative models of clinical education</a:t>
            </a:r>
          </a:p>
          <a:p>
            <a:r>
              <a:rPr lang="en-US" sz="2800" dirty="0" smtClean="0"/>
              <a:t>Identify the benefits of the 2:1 model of clinical education from both the student and clinical instructor perspectives	</a:t>
            </a:r>
          </a:p>
          <a:p>
            <a:r>
              <a:rPr lang="en-US" sz="2800" dirty="0" smtClean="0"/>
              <a:t>Identify the challenges of the 2:1 model of clinical education from both the student and clinical instructor perspectives</a:t>
            </a:r>
          </a:p>
          <a:p>
            <a:r>
              <a:rPr lang="en-US" sz="2800" dirty="0" smtClean="0"/>
              <a:t>Identify feasible solutions to the challenges imposed on students and clinical instructors within the 2:1 model of clinical education</a:t>
            </a:r>
          </a:p>
        </p:txBody>
      </p:sp>
      <p:sp>
        <p:nvSpPr>
          <p:cNvPr id="2" name="Title 1"/>
          <p:cNvSpPr>
            <a:spLocks noGrp="1"/>
          </p:cNvSpPr>
          <p:nvPr>
            <p:ph type="title"/>
          </p:nvPr>
        </p:nvSpPr>
        <p:spPr/>
        <p:txBody>
          <a:bodyPr/>
          <a:lstStyle/>
          <a:p>
            <a:r>
              <a:rPr lang="en-US" b="1" dirty="0" smtClean="0"/>
              <a:t>Objectives</a:t>
            </a:r>
            <a:endParaRPr lang="en-US" b="1"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1:1 Clinical placement model</a:t>
            </a:r>
          </a:p>
          <a:p>
            <a:pPr lvl="1"/>
            <a:r>
              <a:rPr lang="en-US" sz="2400" dirty="0" smtClean="0"/>
              <a:t>Considered the “normative” model to clinical education</a:t>
            </a:r>
          </a:p>
          <a:p>
            <a:pPr lvl="1"/>
            <a:r>
              <a:rPr lang="en-US" sz="2400" dirty="0" smtClean="0"/>
              <a:t>1 Student to 1 CI</a:t>
            </a:r>
          </a:p>
          <a:p>
            <a:r>
              <a:rPr lang="en-US" sz="2800" dirty="0" smtClean="0"/>
              <a:t>2:1 Clinical placement model</a:t>
            </a:r>
          </a:p>
          <a:p>
            <a:pPr lvl="1"/>
            <a:r>
              <a:rPr lang="en-US" sz="2400" dirty="0" smtClean="0"/>
              <a:t>Is this really a “contemporary” model?</a:t>
            </a:r>
          </a:p>
          <a:p>
            <a:pPr lvl="1"/>
            <a:r>
              <a:rPr lang="en-US" sz="2400" dirty="0" smtClean="0"/>
              <a:t>2 Students to 1 CI</a:t>
            </a:r>
          </a:p>
          <a:p>
            <a:r>
              <a:rPr lang="en-US" sz="2800" dirty="0" smtClean="0"/>
              <a:t>1:2 Clinical placement model </a:t>
            </a:r>
          </a:p>
          <a:p>
            <a:pPr lvl="1"/>
            <a:r>
              <a:rPr lang="en-US" sz="2400" dirty="0" smtClean="0"/>
              <a:t>1 Student to 2 CI’s</a:t>
            </a:r>
          </a:p>
        </p:txBody>
      </p:sp>
      <p:sp>
        <p:nvSpPr>
          <p:cNvPr id="2" name="Title 1"/>
          <p:cNvSpPr>
            <a:spLocks noGrp="1"/>
          </p:cNvSpPr>
          <p:nvPr>
            <p:ph type="title"/>
          </p:nvPr>
        </p:nvSpPr>
        <p:spPr/>
        <p:txBody>
          <a:bodyPr/>
          <a:lstStyle/>
          <a:p>
            <a:r>
              <a:rPr lang="en-US" b="1" dirty="0" smtClean="0"/>
              <a:t>Contemporary Clinical Education Models</a:t>
            </a:r>
            <a:endParaRPr lang="en-US" b="1"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3200" dirty="0" smtClean="0"/>
              <a:t>Students Perspective</a:t>
            </a:r>
          </a:p>
          <a:p>
            <a:pPr lvl="2"/>
            <a:r>
              <a:rPr lang="en-US" sz="2800" dirty="0" smtClean="0"/>
              <a:t>Offer greater learning experiences </a:t>
            </a:r>
          </a:p>
          <a:p>
            <a:pPr lvl="2"/>
            <a:r>
              <a:rPr lang="en-US" sz="2800" dirty="0" smtClean="0"/>
              <a:t>Greater clinical competence </a:t>
            </a:r>
          </a:p>
          <a:p>
            <a:pPr lvl="2"/>
            <a:r>
              <a:rPr lang="en-US" sz="2800" dirty="0" smtClean="0"/>
              <a:t>Forged clinical relationships between students</a:t>
            </a:r>
          </a:p>
          <a:p>
            <a:pPr marL="853290" lvl="2" indent="0">
              <a:buNone/>
            </a:pPr>
            <a:endParaRPr lang="en-US" sz="2400" dirty="0" smtClean="0"/>
          </a:p>
          <a:p>
            <a:pPr lvl="2"/>
            <a:endParaRPr lang="en-US" dirty="0"/>
          </a:p>
          <a:p>
            <a:pPr lvl="2"/>
            <a:endParaRPr lang="en-US" dirty="0" smtClean="0"/>
          </a:p>
        </p:txBody>
      </p:sp>
      <p:sp>
        <p:nvSpPr>
          <p:cNvPr id="2" name="Title 1"/>
          <p:cNvSpPr>
            <a:spLocks noGrp="1"/>
          </p:cNvSpPr>
          <p:nvPr>
            <p:ph type="title"/>
          </p:nvPr>
        </p:nvSpPr>
        <p:spPr/>
        <p:txBody>
          <a:bodyPr/>
          <a:lstStyle/>
          <a:p>
            <a:r>
              <a:rPr lang="en-US" b="1" dirty="0" smtClean="0"/>
              <a:t>2:1 Clinical Education Model Merits</a:t>
            </a:r>
            <a:endParaRPr lang="en-US" b="1"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anose="020B0604020202020204" pitchFamily="34" charset="0"/>
              <a:buChar char="•"/>
            </a:pPr>
            <a:r>
              <a:rPr lang="en-US" sz="3200" dirty="0"/>
              <a:t>CI’s Perspective</a:t>
            </a:r>
          </a:p>
          <a:p>
            <a:pPr lvl="2"/>
            <a:r>
              <a:rPr lang="en-US" sz="2800" dirty="0"/>
              <a:t>Increased time for clinical planning and administrative duties</a:t>
            </a:r>
          </a:p>
          <a:p>
            <a:pPr lvl="2"/>
            <a:r>
              <a:rPr lang="en-US" sz="2800" dirty="0"/>
              <a:t>Increased productivity</a:t>
            </a:r>
          </a:p>
          <a:p>
            <a:pPr lvl="2"/>
            <a:r>
              <a:rPr lang="en-US" sz="2800" dirty="0"/>
              <a:t>Decreased dependence on CI</a:t>
            </a:r>
          </a:p>
        </p:txBody>
      </p:sp>
      <p:sp>
        <p:nvSpPr>
          <p:cNvPr id="2" name="Title 1"/>
          <p:cNvSpPr>
            <a:spLocks noGrp="1"/>
          </p:cNvSpPr>
          <p:nvPr>
            <p:ph type="title"/>
          </p:nvPr>
        </p:nvSpPr>
        <p:spPr/>
        <p:txBody>
          <a:bodyPr/>
          <a:lstStyle/>
          <a:p>
            <a:r>
              <a:rPr lang="en-US" b="1" dirty="0"/>
              <a:t>2:1 Clinical Education Model Merits</a:t>
            </a:r>
            <a:endParaRPr lang="en-US"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anose="020B0604020202020204" pitchFamily="34" charset="0"/>
              <a:buChar char="•"/>
            </a:pPr>
            <a:r>
              <a:rPr lang="en-US" sz="3200" dirty="0" smtClean="0"/>
              <a:t>Students </a:t>
            </a:r>
            <a:r>
              <a:rPr lang="en-US" sz="3200" dirty="0"/>
              <a:t>Perspective</a:t>
            </a:r>
          </a:p>
          <a:p>
            <a:pPr lvl="2"/>
            <a:r>
              <a:rPr lang="en-US" sz="2800" dirty="0" smtClean="0"/>
              <a:t>Not enough 1:1 time with CI</a:t>
            </a:r>
            <a:endParaRPr lang="en-US" sz="2800" dirty="0"/>
          </a:p>
          <a:p>
            <a:pPr lvl="2"/>
            <a:r>
              <a:rPr lang="en-US" sz="2800" dirty="0" smtClean="0"/>
              <a:t>Caseload does not support 2 students</a:t>
            </a:r>
            <a:endParaRPr lang="en-US" sz="2800" dirty="0"/>
          </a:p>
          <a:p>
            <a:pPr lvl="2"/>
            <a:r>
              <a:rPr lang="en-US" sz="2800" dirty="0" smtClean="0"/>
              <a:t>Hinders autonomy</a:t>
            </a:r>
          </a:p>
          <a:p>
            <a:pPr lvl="2"/>
            <a:r>
              <a:rPr lang="en-US" sz="2800" dirty="0" smtClean="0"/>
              <a:t>Being compared to the other student </a:t>
            </a:r>
            <a:endParaRPr lang="en-US" sz="2800" dirty="0"/>
          </a:p>
        </p:txBody>
      </p:sp>
      <p:sp>
        <p:nvSpPr>
          <p:cNvPr id="2" name="Title 1"/>
          <p:cNvSpPr>
            <a:spLocks noGrp="1"/>
          </p:cNvSpPr>
          <p:nvPr>
            <p:ph type="title"/>
          </p:nvPr>
        </p:nvSpPr>
        <p:spPr/>
        <p:txBody>
          <a:bodyPr/>
          <a:lstStyle/>
          <a:p>
            <a:r>
              <a:rPr lang="en-US" b="1" dirty="0" smtClean="0"/>
              <a:t>Challenges of the 2:1 Model</a:t>
            </a:r>
            <a:endParaRPr lang="en-US" b="1"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ca="http://schemas.microsoft.com/office/powerpoint/2013/contentapp" xmlns:we="http://schemas.microsoft.com/office/webextensions/webextension/2010/11" xmlns="" Requires="we pca">
          <p:graphicFrame>
            <p:nvGraphicFramePr>
              <p:cNvPr id="4" name="Content Placeholder 3"/>
              <p:cNvGraphicFramePr>
                <a:graphicFrameLocks noGrp="1"/>
              </p:cNvGraphicFramePr>
              <p:nvPr>
                <p:ph idx="1"/>
                <p:extLst>
                  <p:ext uri="{D42A27DB-BD31-4B8C-83A1-F6EECF244321}">
                    <p14:modId xmlns:p14="http://schemas.microsoft.com/office/powerpoint/2010/main" val="60527027"/>
                  </p:ext>
                </p:extLst>
              </p:nvPr>
            </p:nvGraphicFramePr>
            <p:xfrm>
              <a:off x="1117600" y="1701800"/>
              <a:ext cx="10156825" cy="44704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p:cNvPicPr>
                <a:picLocks noGrp="1" noRot="1" noChangeAspect="1" noMove="1" noResize="1" noEditPoints="1" noAdjustHandles="1" noChangeArrowheads="1" noChangeShapeType="1"/>
              </p:cNvPicPr>
              <p:nvPr/>
            </p:nvPicPr>
            <p:blipFill>
              <a:blip r:embed="rId3"/>
              <a:stretch>
                <a:fillRect/>
              </a:stretch>
            </p:blipFill>
            <p:spPr>
              <a:xfrm>
                <a:off x="1117600" y="1701800"/>
                <a:ext cx="10156825" cy="4470400"/>
              </a:xfrm>
              <a:prstGeom prst="rect">
                <a:avLst/>
              </a:prstGeom>
            </p:spPr>
          </p:pic>
        </mc:Fallback>
      </mc:AlternateContent>
      <p:sp>
        <p:nvSpPr>
          <p:cNvPr id="3" name="Title 2"/>
          <p:cNvSpPr>
            <a:spLocks noGrp="1"/>
          </p:cNvSpPr>
          <p:nvPr>
            <p:ph type="title"/>
          </p:nvPr>
        </p:nvSpPr>
        <p:spPr/>
        <p:txBody>
          <a:bodyPr/>
          <a:lstStyle/>
          <a:p>
            <a:r>
              <a:rPr lang="en-US" b="1" dirty="0"/>
              <a:t>Challenges of 2:1 Model</a:t>
            </a:r>
            <a:endParaRPr lang="en-US" dirty="0"/>
          </a:p>
        </p:txBody>
      </p:sp>
    </p:spTree>
    <p:extLst>
      <p:ext uri="{BB962C8B-B14F-4D97-AF65-F5344CB8AC3E}">
        <p14:creationId xmlns:p14="http://schemas.microsoft.com/office/powerpoint/2010/main" val="161210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anose="020B0604020202020204" pitchFamily="34" charset="0"/>
              <a:buChar char="•"/>
            </a:pPr>
            <a:r>
              <a:rPr lang="en-US" sz="3200" dirty="0" smtClean="0"/>
              <a:t>CI’s </a:t>
            </a:r>
            <a:r>
              <a:rPr lang="en-US" sz="3200" dirty="0"/>
              <a:t>Perspective</a:t>
            </a:r>
          </a:p>
          <a:p>
            <a:pPr lvl="2"/>
            <a:r>
              <a:rPr lang="en-US" sz="2800" dirty="0" smtClean="0"/>
              <a:t>TIME</a:t>
            </a:r>
            <a:endParaRPr lang="en-US" sz="2800" dirty="0"/>
          </a:p>
          <a:p>
            <a:pPr lvl="2"/>
            <a:r>
              <a:rPr lang="en-US" sz="2800" dirty="0" smtClean="0"/>
              <a:t>Increased Stress</a:t>
            </a:r>
            <a:endParaRPr lang="en-US" sz="2800" dirty="0"/>
          </a:p>
          <a:p>
            <a:pPr lvl="2"/>
            <a:r>
              <a:rPr lang="en-US" sz="2800" dirty="0" smtClean="0"/>
              <a:t>Perceived decrease in productivity</a:t>
            </a:r>
          </a:p>
          <a:p>
            <a:pPr lvl="2"/>
            <a:r>
              <a:rPr lang="en-US" sz="2800" dirty="0" smtClean="0"/>
              <a:t>Perceptions of colleagues</a:t>
            </a:r>
          </a:p>
          <a:p>
            <a:pPr lvl="2"/>
            <a:r>
              <a:rPr lang="en-US" sz="2800" dirty="0" smtClean="0"/>
              <a:t>Paperwork</a:t>
            </a:r>
          </a:p>
          <a:p>
            <a:pPr marL="853290" lvl="2" indent="0">
              <a:buNone/>
            </a:pPr>
            <a:endParaRPr lang="en-US" sz="2800" dirty="0" smtClean="0"/>
          </a:p>
        </p:txBody>
      </p:sp>
      <p:sp>
        <p:nvSpPr>
          <p:cNvPr id="2" name="Title 1"/>
          <p:cNvSpPr>
            <a:spLocks noGrp="1"/>
          </p:cNvSpPr>
          <p:nvPr>
            <p:ph type="title"/>
          </p:nvPr>
        </p:nvSpPr>
        <p:spPr/>
        <p:txBody>
          <a:bodyPr/>
          <a:lstStyle/>
          <a:p>
            <a:r>
              <a:rPr lang="en-US" b="1" dirty="0" smtClean="0"/>
              <a:t>Challenges of the 2:1 Model</a:t>
            </a:r>
            <a:endParaRPr lang="en-US" b="1" dirty="0"/>
          </a:p>
        </p:txBody>
      </p:sp>
    </p:spTree>
    <p:extLst>
      <p:ext uri="{BB962C8B-B14F-4D97-AF65-F5344CB8AC3E}">
        <p14:creationId xmlns:p14="http://schemas.microsoft.com/office/powerpoint/2010/main" val="17714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The vital roles:</a:t>
            </a:r>
          </a:p>
          <a:p>
            <a:pPr lvl="1"/>
            <a:r>
              <a:rPr lang="en-US" sz="2400" dirty="0" smtClean="0"/>
              <a:t> DCE/ACCE</a:t>
            </a:r>
          </a:p>
          <a:p>
            <a:pPr lvl="1"/>
            <a:r>
              <a:rPr lang="en-US" sz="2400" dirty="0" smtClean="0"/>
              <a:t>CCCE</a:t>
            </a:r>
          </a:p>
          <a:p>
            <a:pPr lvl="1"/>
            <a:r>
              <a:rPr lang="en-US" sz="2400" dirty="0" smtClean="0"/>
              <a:t>CI</a:t>
            </a:r>
          </a:p>
          <a:p>
            <a:pPr lvl="1"/>
            <a:r>
              <a:rPr lang="en-US" sz="2400" dirty="0" smtClean="0"/>
              <a:t>Student</a:t>
            </a:r>
          </a:p>
        </p:txBody>
      </p:sp>
      <p:sp>
        <p:nvSpPr>
          <p:cNvPr id="2" name="Title 1"/>
          <p:cNvSpPr>
            <a:spLocks noGrp="1"/>
          </p:cNvSpPr>
          <p:nvPr>
            <p:ph type="title"/>
          </p:nvPr>
        </p:nvSpPr>
        <p:spPr/>
        <p:txBody>
          <a:bodyPr/>
          <a:lstStyle/>
          <a:p>
            <a:r>
              <a:rPr lang="en-US" b="1" dirty="0" smtClean="0"/>
              <a:t>Embracing the 2:1 Clinical Education Model</a:t>
            </a:r>
            <a:r>
              <a:rPr lang="en-US" dirty="0" smtClean="0"/>
              <a:t>	</a:t>
            </a:r>
            <a:endParaRPr lang="en-US"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5.png"/></Relationships>
</file>

<file path=ppt/webextensions/webextension1.xml><?xml version="1.0" encoding="utf-8"?>
<we:webextension xmlns:we="http://schemas.microsoft.com/office/webextensions/webextension/2010/11" id="{56182592-5E23-457B-850D-EF5CB0BD32E2}">
  <we:reference id="wa104218073" version="1.1.0.0" store="en-US" storeType="OMEX"/>
  <we:alternateReferences>
    <we:reference id="wa104218073" version="1.1.0.0" store="en-US" storeType="OMEX"/>
  </we:alternateReferences>
  <we:properties>
    <we:property name="appSlideData" value="{&quot;slideId&quot;:270,&quot;confidenceLevel&quot;:2}"/>
    <we:property name="url" value="&quot;free_text_polls/J2xvpgvPAsrKcuZ&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728</Words>
  <Application>Microsoft Office PowerPoint</Application>
  <PresentationFormat>Custom</PresentationFormat>
  <Paragraphs>109</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Class open house presentation</vt:lpstr>
      <vt:lpstr>Exploring Supervisory Alternatives in Clinical Education</vt:lpstr>
      <vt:lpstr>Objectives</vt:lpstr>
      <vt:lpstr>Contemporary Clinical Education Models</vt:lpstr>
      <vt:lpstr>2:1 Clinical Education Model Merits</vt:lpstr>
      <vt:lpstr>2:1 Clinical Education Model Merits</vt:lpstr>
      <vt:lpstr>Challenges of the 2:1 Model</vt:lpstr>
      <vt:lpstr>Challenges of 2:1 Model</vt:lpstr>
      <vt:lpstr>Challenges of the 2:1 Model</vt:lpstr>
      <vt:lpstr>Embracing the 2:1 Clinical Education Model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2015-10-27T23:56:34Z</dcterms:created>
  <dcterms:modified xsi:type="dcterms:W3CDTF">2015-11-02T14:33:09Z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